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7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fld id="{F2DB81DC-981A-4542-88C8-84939C7E8955}" type="datetimeFigureOut">
              <a:rPr lang="en-US" smtClean="0"/>
              <a:t>9/2/2021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DA14F0D9-F364-4088-9790-8185650DE1A7}" type="slidenum">
              <a:rPr lang="en-US" smtClean="0"/>
              <a:t>‹#›</a:t>
            </a:fld>
            <a:endParaRPr lang="en-US"/>
          </a:p>
        </p:txBody>
      </p:sp>
    </p:spTree>
    <p:extLst>
      <p:ext uri="{BB962C8B-B14F-4D97-AF65-F5344CB8AC3E}">
        <p14:creationId xmlns:p14="http://schemas.microsoft.com/office/powerpoint/2010/main" val="246376333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fld id="{F2DB81DC-981A-4542-88C8-84939C7E8955}" type="datetimeFigureOut">
              <a:rPr lang="en-US" smtClean="0"/>
              <a:t>9/2/2021</a:t>
            </a:fld>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Slide Number Placeholder 3"/>
          <p:cNvSpPr>
            <a:spLocks noGrp="1"/>
          </p:cNvSpPr>
          <p:nvPr>
            <p:ph type="sldNum" sz="quarter" idx="12"/>
          </p:nvPr>
        </p:nvSpPr>
        <p:spPr>
          <a:ln/>
        </p:spPr>
        <p:txBody>
          <a:bodyPr/>
          <a:lstStyle>
            <a:lvl1pPr>
              <a:defRPr/>
            </a:lvl1pPr>
          </a:lstStyle>
          <a:p>
            <a:fld id="{DA14F0D9-F364-4088-9790-8185650DE1A7}" type="slidenum">
              <a:rPr lang="en-US" smtClean="0"/>
              <a:t>‹#›</a:t>
            </a:fld>
            <a:endParaRPr lang="en-US"/>
          </a:p>
        </p:txBody>
      </p:sp>
    </p:spTree>
    <p:extLst>
      <p:ext uri="{BB962C8B-B14F-4D97-AF65-F5344CB8AC3E}">
        <p14:creationId xmlns:p14="http://schemas.microsoft.com/office/powerpoint/2010/main" val="348958901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fld id="{F2DB81DC-981A-4542-88C8-84939C7E8955}" type="datetimeFigureOut">
              <a:rPr lang="en-US" smtClean="0"/>
              <a:t>9/2/2021</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Slide Number Placeholder 3"/>
          <p:cNvSpPr>
            <a:spLocks noGrp="1"/>
          </p:cNvSpPr>
          <p:nvPr>
            <p:ph type="sldNum" sz="quarter" idx="12"/>
          </p:nvPr>
        </p:nvSpPr>
        <p:spPr>
          <a:ln/>
        </p:spPr>
        <p:txBody>
          <a:bodyPr/>
          <a:lstStyle>
            <a:lvl1pPr>
              <a:defRPr/>
            </a:lvl1pPr>
          </a:lstStyle>
          <a:p>
            <a:fld id="{DA14F0D9-F364-4088-9790-8185650DE1A7}" type="slidenum">
              <a:rPr lang="en-US" smtClean="0"/>
              <a:t>‹#›</a:t>
            </a:fld>
            <a:endParaRPr lang="en-US"/>
          </a:p>
        </p:txBody>
      </p:sp>
    </p:spTree>
    <p:extLst>
      <p:ext uri="{BB962C8B-B14F-4D97-AF65-F5344CB8AC3E}">
        <p14:creationId xmlns:p14="http://schemas.microsoft.com/office/powerpoint/2010/main" val="62164885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fld id="{F2DB81DC-981A-4542-88C8-84939C7E8955}" type="datetimeFigureOut">
              <a:rPr lang="en-US" smtClean="0"/>
              <a:t>9/2/2021</a:t>
            </a:fld>
            <a:endParaRPr lang="en-US"/>
          </a:p>
        </p:txBody>
      </p:sp>
      <p:sp>
        <p:nvSpPr>
          <p:cNvPr id="3" name="Rectangle 5"/>
          <p:cNvSpPr>
            <a:spLocks noGrp="1" noChangeArrowheads="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DA14F0D9-F364-4088-9790-8185650DE1A7}" type="slidenum">
              <a:rPr lang="en-US" smtClean="0"/>
              <a:t>‹#›</a:t>
            </a:fld>
            <a:endParaRPr lang="en-US"/>
          </a:p>
        </p:txBody>
      </p:sp>
    </p:spTree>
    <p:extLst>
      <p:ext uri="{BB962C8B-B14F-4D97-AF65-F5344CB8AC3E}">
        <p14:creationId xmlns:p14="http://schemas.microsoft.com/office/powerpoint/2010/main" val="264695762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F2DB81DC-981A-4542-88C8-84939C7E8955}" type="datetimeFigureOut">
              <a:rPr lang="en-US" smtClean="0"/>
              <a:t>9/2/2021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DA14F0D9-F364-4088-9790-8185650DE1A7}" type="slidenum">
              <a:rPr lang="en-US" smtClean="0"/>
              <a:t>‹#›</a:t>
            </a:fld>
            <a:endParaRPr lang="en-US"/>
          </a:p>
        </p:txBody>
      </p:sp>
    </p:spTree>
    <p:extLst>
      <p:ext uri="{BB962C8B-B14F-4D97-AF65-F5344CB8AC3E}">
        <p14:creationId xmlns:p14="http://schemas.microsoft.com/office/powerpoint/2010/main" val="232791001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F2DB81DC-981A-4542-88C8-84939C7E8955}" type="datetimeFigureOut">
              <a:rPr lang="en-US" smtClean="0"/>
              <a:t>9/2/2021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DA14F0D9-F364-4088-9790-8185650DE1A7}" type="slidenum">
              <a:rPr lang="en-US" smtClean="0"/>
              <a:t>‹#›</a:t>
            </a:fld>
            <a:endParaRPr lang="en-US"/>
          </a:p>
        </p:txBody>
      </p:sp>
    </p:spTree>
    <p:extLst>
      <p:ext uri="{BB962C8B-B14F-4D97-AF65-F5344CB8AC3E}">
        <p14:creationId xmlns:p14="http://schemas.microsoft.com/office/powerpoint/2010/main" val="2738864976"/>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F2DB81DC-981A-4542-88C8-84939C7E8955}" type="datetimeFigureOut">
              <a:rPr lang="en-US" smtClean="0"/>
              <a:t>9/2/2021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DA14F0D9-F364-4088-9790-8185650DE1A7}" type="slidenum">
              <a:rPr lang="en-US" smtClean="0"/>
              <a:t>‹#›</a:t>
            </a:fld>
            <a:endParaRPr lang="en-US"/>
          </a:p>
        </p:txBody>
      </p:sp>
    </p:spTree>
    <p:extLst>
      <p:ext uri="{BB962C8B-B14F-4D97-AF65-F5344CB8AC3E}">
        <p14:creationId xmlns:p14="http://schemas.microsoft.com/office/powerpoint/2010/main" val="3404731402"/>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F2DB81DC-981A-4542-88C8-84939C7E8955}" type="datetimeFigureOut">
              <a:rPr lang="en-US" smtClean="0"/>
              <a:t>9/2/2021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DA14F0D9-F364-4088-9790-8185650DE1A7}" type="slidenum">
              <a:rPr lang="en-US" smtClean="0"/>
              <a:t>‹#›</a:t>
            </a:fld>
            <a:endParaRPr lang="en-US"/>
          </a:p>
        </p:txBody>
      </p:sp>
    </p:spTree>
    <p:extLst>
      <p:ext uri="{BB962C8B-B14F-4D97-AF65-F5344CB8AC3E}">
        <p14:creationId xmlns:p14="http://schemas.microsoft.com/office/powerpoint/2010/main" val="2979588430"/>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F2DB81DC-981A-4542-88C8-84939C7E8955}" type="datetimeFigureOut">
              <a:rPr lang="en-US" smtClean="0"/>
              <a:t>9/2/2021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DA14F0D9-F364-4088-9790-8185650DE1A7}" type="slidenum">
              <a:rPr lang="en-US" smtClean="0"/>
              <a:t>‹#›</a:t>
            </a:fld>
            <a:endParaRPr lang="en-US"/>
          </a:p>
        </p:txBody>
      </p:sp>
    </p:spTree>
    <p:extLst>
      <p:ext uri="{BB962C8B-B14F-4D97-AF65-F5344CB8AC3E}">
        <p14:creationId xmlns:p14="http://schemas.microsoft.com/office/powerpoint/2010/main" val="1060081881"/>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F2DB81DC-981A-4542-88C8-84939C7E8955}" type="datetimeFigureOut">
              <a:rPr lang="en-US" smtClean="0"/>
              <a:t>9/2/2021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DA14F0D9-F364-4088-9790-8185650DE1A7}" type="slidenum">
              <a:rPr lang="en-US" smtClean="0"/>
              <a:t>‹#›</a:t>
            </a:fld>
            <a:endParaRPr lang="en-US"/>
          </a:p>
        </p:txBody>
      </p:sp>
    </p:spTree>
    <p:extLst>
      <p:ext uri="{BB962C8B-B14F-4D97-AF65-F5344CB8AC3E}">
        <p14:creationId xmlns:p14="http://schemas.microsoft.com/office/powerpoint/2010/main" val="4043168147"/>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DB81DC-981A-4542-88C8-84939C7E8955}" type="datetimeFigureOut">
              <a:rPr lang="en-US" smtClean="0"/>
              <a:t>9/2/2021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4F0D9-F364-4088-9790-8185650DE1A7}" type="slidenum">
              <a:rPr lang="en-US" smtClean="0"/>
              <a:t>‹#›</a:t>
            </a:fld>
            <a:endParaRPr lang="en-US"/>
          </a:p>
        </p:txBody>
      </p:sp>
    </p:spTree>
    <p:extLst>
      <p:ext uri="{BB962C8B-B14F-4D97-AF65-F5344CB8AC3E}">
        <p14:creationId xmlns:p14="http://schemas.microsoft.com/office/powerpoint/2010/main" val="12344998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endParaRPr lang="en-US"/>
          </a:p>
        </p:txBody>
      </p:sp>
      <p:sp>
        <p:nvSpPr>
          <p:cNvPr id="5" name="Slide Number Placeholder 3"/>
          <p:cNvSpPr>
            <a:spLocks noGrp="1"/>
          </p:cNvSpPr>
          <p:nvPr>
            <p:ph type="sldNum" sz="quarter" idx="12"/>
          </p:nvPr>
        </p:nvSpPr>
        <p:spPr>
          <a:xfrm>
            <a:off x="6553200" y="6245225"/>
            <a:ext cx="2133600" cy="476250"/>
          </a:xfrm>
          <a:ln/>
        </p:spPr>
        <p:txBody>
          <a:bodyPr/>
          <a:lstStyle>
            <a:lvl1pPr>
              <a:defRPr/>
            </a:lvl1pPr>
          </a:lstStyle>
          <a:p>
            <a:fld id="{DA14F0D9-F364-4088-9790-8185650DE1A7}" type="slidenum">
              <a:rPr lang="en-US" smtClean="0"/>
              <a:t>‹#›</a:t>
            </a:fld>
            <a:endParaRPr lang="en-US"/>
          </a:p>
        </p:txBody>
      </p:sp>
    </p:spTree>
    <p:extLst>
      <p:ext uri="{BB962C8B-B14F-4D97-AF65-F5344CB8AC3E}">
        <p14:creationId xmlns:p14="http://schemas.microsoft.com/office/powerpoint/2010/main" val="410505419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F2DB81DC-981A-4542-88C8-84939C7E8955}" type="datetimeFigureOut">
              <a:rPr lang="en-US" smtClean="0"/>
              <a:t>9/2/2021</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DA14F0D9-F364-4088-9790-8185650DE1A7}" type="slidenum">
              <a:rPr lang="en-US" smtClean="0"/>
              <a:t>‹#›</a:t>
            </a:fld>
            <a:endParaRPr lang="en-US"/>
          </a:p>
        </p:txBody>
      </p:sp>
    </p:spTree>
    <p:extLst>
      <p:ext uri="{BB962C8B-B14F-4D97-AF65-F5344CB8AC3E}">
        <p14:creationId xmlns:p14="http://schemas.microsoft.com/office/powerpoint/2010/main" val="253992924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F2DB81DC-981A-4542-88C8-84939C7E8955}" type="datetimeFigureOut">
              <a:rPr lang="en-US" smtClean="0"/>
              <a:t>9/2/2021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DA14F0D9-F364-4088-9790-8185650DE1A7}" type="slidenum">
              <a:rPr lang="en-US" smtClean="0"/>
              <a:t>‹#›</a:t>
            </a:fld>
            <a:endParaRPr lang="en-US"/>
          </a:p>
        </p:txBody>
      </p:sp>
      <p:sp>
        <p:nvSpPr>
          <p:cNvPr id="4" name="Content Placeholder 3"/>
          <p:cNvSpPr>
            <a:spLocks noGrp="1"/>
          </p:cNvSpPr>
          <p:nvPr>
            <p:ph sz="quarter" idx="13"/>
          </p:nvPr>
        </p:nvSpPr>
        <p:spPr>
          <a:xfrm>
            <a:off x="457200"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4062429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F2DB81DC-981A-4542-88C8-84939C7E8955}" type="datetimeFigureOut">
              <a:rPr lang="en-US" smtClean="0"/>
              <a:t>9/2/2021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DA14F0D9-F364-4088-9790-8185650DE1A7}" type="slidenum">
              <a:rPr lang="en-US" smtClean="0"/>
              <a:t>‹#›</a:t>
            </a:fld>
            <a:endParaRPr lang="en-US"/>
          </a:p>
        </p:txBody>
      </p:sp>
      <p:sp>
        <p:nvSpPr>
          <p:cNvPr id="9" name="Content Placeholder 3"/>
          <p:cNvSpPr>
            <a:spLocks noGrp="1"/>
          </p:cNvSpPr>
          <p:nvPr>
            <p:ph sz="quarter" idx="13"/>
          </p:nvPr>
        </p:nvSpPr>
        <p:spPr>
          <a:xfrm>
            <a:off x="457200"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568834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F2DB81DC-981A-4542-88C8-84939C7E8955}" type="datetimeFigureOut">
              <a:rPr lang="en-US" smtClean="0"/>
              <a:t>9/2/2021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DA14F0D9-F364-4088-9790-8185650DE1A7}" type="slidenum">
              <a:rPr lang="en-US" smtClean="0"/>
              <a:t>‹#›</a:t>
            </a:fld>
            <a:endParaRPr lang="en-US"/>
          </a:p>
        </p:txBody>
      </p:sp>
      <p:sp>
        <p:nvSpPr>
          <p:cNvPr id="9" name="Content Placeholder 3"/>
          <p:cNvSpPr>
            <a:spLocks noGrp="1"/>
          </p:cNvSpPr>
          <p:nvPr>
            <p:ph sz="quarter" idx="13"/>
          </p:nvPr>
        </p:nvSpPr>
        <p:spPr>
          <a:xfrm>
            <a:off x="457200" y="1153078"/>
            <a:ext cx="8229600" cy="22759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23285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010847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One Column TopBottom Top Sm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F2DB81DC-981A-4542-88C8-84939C7E8955}" type="datetimeFigureOut">
              <a:rPr lang="en-US" smtClean="0"/>
              <a:t>9/2/2021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DA14F0D9-F364-4088-9790-8185650DE1A7}" type="slidenum">
              <a:rPr lang="en-US" smtClean="0"/>
              <a:t>‹#›</a:t>
            </a:fld>
            <a:endParaRPr lang="en-US"/>
          </a:p>
        </p:txBody>
      </p:sp>
      <p:sp>
        <p:nvSpPr>
          <p:cNvPr id="9" name="Content Placeholder 3"/>
          <p:cNvSpPr>
            <a:spLocks noGrp="1"/>
          </p:cNvSpPr>
          <p:nvPr>
            <p:ph sz="quarter" idx="13"/>
          </p:nvPr>
        </p:nvSpPr>
        <p:spPr>
          <a:xfrm>
            <a:off x="457200" y="1153078"/>
            <a:ext cx="8229600" cy="88275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2057400"/>
            <a:ext cx="8229600" cy="36475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84423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F2DB81DC-981A-4542-88C8-84939C7E8955}" type="datetimeFigureOut">
              <a:rPr lang="en-US" smtClean="0"/>
              <a:t>9/2/2021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DA14F0D9-F364-4088-9790-8185650DE1A7}" type="slidenum">
              <a:rPr lang="en-US" smtClean="0"/>
              <a:t>‹#›</a:t>
            </a:fld>
            <a:endParaRPr lang="en-US"/>
          </a:p>
        </p:txBody>
      </p:sp>
      <p:sp>
        <p:nvSpPr>
          <p:cNvPr id="4" name="Content Placeholder 3"/>
          <p:cNvSpPr>
            <a:spLocks noGrp="1"/>
          </p:cNvSpPr>
          <p:nvPr>
            <p:ph sz="quarter" idx="13"/>
          </p:nvPr>
        </p:nvSpPr>
        <p:spPr>
          <a:xfrm>
            <a:off x="457201" y="1153077"/>
            <a:ext cx="13716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1905001" y="1153077"/>
            <a:ext cx="6781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844608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F2DB81DC-981A-4542-88C8-84939C7E8955}" type="datetimeFigureOut">
              <a:rPr lang="en-US" smtClean="0"/>
              <a:t>9/2/2021</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DA14F0D9-F364-4088-9790-8185650DE1A7}" type="slidenum">
              <a:rPr lang="en-US" smtClean="0"/>
              <a:t>‹#›</a:t>
            </a:fld>
            <a:endParaRPr lang="en-US"/>
          </a:p>
        </p:txBody>
      </p:sp>
      <p:sp>
        <p:nvSpPr>
          <p:cNvPr id="4" name="Content Placeholder 3"/>
          <p:cNvSpPr>
            <a:spLocks noGrp="1"/>
          </p:cNvSpPr>
          <p:nvPr>
            <p:ph sz="quarter" idx="13"/>
          </p:nvPr>
        </p:nvSpPr>
        <p:spPr>
          <a:xfrm>
            <a:off x="457201" y="1153078"/>
            <a:ext cx="5943598" cy="455184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6400799" y="1153077"/>
            <a:ext cx="2286001" cy="45518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509067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7"/>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fld id="{F2DB81DC-981A-4542-88C8-84939C7E8955}" type="datetimeFigureOut">
              <a:rPr lang="en-US" smtClean="0"/>
              <a:t>9/2/2021</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b="0" i="0" baseline="0" smtClean="0">
                <a:solidFill>
                  <a:srgbClr val="F4F8FE"/>
                </a:solidFill>
                <a:latin typeface="+mn-lt"/>
                <a:cs typeface="+mn-cs"/>
              </a:defRPr>
            </a:lvl1pPr>
          </a:lstStyle>
          <a:p>
            <a:fld id="{DA14F0D9-F364-4088-9790-8185650DE1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ransition>
    <p:wipe dir="r"/>
  </p:transition>
  <p:txStyles>
    <p:titleStyle>
      <a:lvl1pPr algn="l" rtl="0" eaLnBrk="1" fontAlgn="base" hangingPunct="1">
        <a:spcBef>
          <a:spcPct val="0"/>
        </a:spcBef>
        <a:spcAft>
          <a:spcPct val="0"/>
        </a:spcAft>
        <a:defRPr sz="3800" b="1">
          <a:solidFill>
            <a:srgbClr val="000066"/>
          </a:solidFill>
          <a:latin typeface="+mj-lt"/>
          <a:ea typeface="+mj-ea"/>
          <a:cs typeface="+mj-cs"/>
        </a:defRPr>
      </a:lvl1pPr>
      <a:lvl2pPr algn="l" rtl="0" eaLnBrk="1" fontAlgn="base" hangingPunct="1">
        <a:spcBef>
          <a:spcPct val="0"/>
        </a:spcBef>
        <a:spcAft>
          <a:spcPct val="0"/>
        </a:spcAft>
        <a:defRPr sz="3800" b="1">
          <a:solidFill>
            <a:srgbClr val="000066"/>
          </a:solidFill>
          <a:latin typeface="Times New Roman" pitchFamily="18" charset="0"/>
          <a:cs typeface="Arial" charset="0"/>
        </a:defRPr>
      </a:lvl2pPr>
      <a:lvl3pPr algn="l" rtl="0" eaLnBrk="1" fontAlgn="base" hangingPunct="1">
        <a:spcBef>
          <a:spcPct val="0"/>
        </a:spcBef>
        <a:spcAft>
          <a:spcPct val="0"/>
        </a:spcAft>
        <a:defRPr sz="3800" b="1">
          <a:solidFill>
            <a:srgbClr val="000066"/>
          </a:solidFill>
          <a:latin typeface="Times New Roman" pitchFamily="18" charset="0"/>
          <a:cs typeface="Arial" charset="0"/>
        </a:defRPr>
      </a:lvl3pPr>
      <a:lvl4pPr algn="l" rtl="0" eaLnBrk="1" fontAlgn="base" hangingPunct="1">
        <a:spcBef>
          <a:spcPct val="0"/>
        </a:spcBef>
        <a:spcAft>
          <a:spcPct val="0"/>
        </a:spcAft>
        <a:defRPr sz="3800" b="1">
          <a:solidFill>
            <a:srgbClr val="000066"/>
          </a:solidFill>
          <a:latin typeface="Times New Roman" pitchFamily="18" charset="0"/>
          <a:cs typeface="Arial" charset="0"/>
        </a:defRPr>
      </a:lvl4pPr>
      <a:lvl5pPr algn="l" rtl="0" eaLnBrk="1" fontAlgn="base" hangingPunct="1">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marL="0" indent="0" algn="l" rtl="0" eaLnBrk="1" fontAlgn="base" hangingPunct="1">
        <a:spcBef>
          <a:spcPct val="20000"/>
        </a:spcBef>
        <a:spcAft>
          <a:spcPct val="0"/>
        </a:spcAft>
        <a:buNone/>
        <a:tabLst>
          <a:tab pos="401638" algn="l"/>
        </a:tabLst>
        <a:defRPr sz="2800" b="0" baseline="0">
          <a:solidFill>
            <a:srgbClr val="000066"/>
          </a:solidFill>
          <a:latin typeface="+mn-lt"/>
          <a:ea typeface="+mn-ea"/>
          <a:cs typeface="+mn-cs"/>
        </a:defRPr>
      </a:lvl1pPr>
      <a:lvl2pPr marL="457200" indent="-342900" algn="l" rtl="0" eaLnBrk="1" fontAlgn="base" hangingPunct="1">
        <a:spcBef>
          <a:spcPct val="20000"/>
        </a:spcBef>
        <a:spcAft>
          <a:spcPct val="0"/>
        </a:spcAft>
        <a:buFont typeface="Arial" panose="020B0604020202020204" pitchFamily="34" charset="0"/>
        <a:buChar char="•"/>
        <a:tabLst>
          <a:tab pos="401638" algn="l"/>
        </a:tabLst>
        <a:defRPr sz="2800" b="0" baseline="0">
          <a:solidFill>
            <a:srgbClr val="000066"/>
          </a:solidFill>
          <a:latin typeface="+mn-lt"/>
          <a:cs typeface="+mn-cs"/>
        </a:defRPr>
      </a:lvl2pPr>
      <a:lvl3pPr marL="9144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3pPr>
      <a:lvl4pPr marL="13716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4pPr>
      <a:lvl5pPr marL="21748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www.fema.gov/national-planning-framework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ema.gov/lifelines"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Descripción general de la lección</a:t>
            </a:r>
            <a:endParaRPr lang="en-US"/>
          </a:p>
        </p:txBody>
      </p:sp>
      <p:sp>
        <p:nvSpPr>
          <p:cNvPr id="9" name="Slide Number Placeholder 8">
            <a:extLst>
              <a:ext uri="{FF2B5EF4-FFF2-40B4-BE49-F238E27FC236}">
                <a16:creationId xmlns:a16="http://schemas.microsoft.com/office/drawing/2014/main" id="{A89136CA-BDA2-4276-A9D5-4CEF33801347}"/>
              </a:ext>
            </a:extLst>
          </p:cNvPr>
          <p:cNvSpPr>
            <a:spLocks noGrp="1"/>
          </p:cNvSpPr>
          <p:nvPr>
            <p:ph type="sldNum" sz="quarter" idx="12"/>
          </p:nvPr>
        </p:nvSpPr>
        <p:spPr/>
        <p:txBody>
          <a:bodyPr/>
          <a:lstStyle/>
          <a:p>
            <a:pPr>
              <a:spcBef>
                <a:spcPts val="100"/>
              </a:spcBef>
              <a:buSzPct val="99000"/>
            </a:pPr>
            <a:fld id="{DA14F0D9-F364-4088-9790-8185650DE1A7}" type="slidenum">
              <a:rPr lang="en-US" smtClean="0"/>
              <a:pPr>
                <a:spcBef>
                  <a:spcPts val="100"/>
                </a:spcBef>
                <a:buSzPct val="99000"/>
              </a:pPr>
              <a:t>1</a:t>
            </a:fld>
            <a:endParaRPr lang="en-US"/>
          </a:p>
        </p:txBody>
      </p:sp>
      <p:sp>
        <p:nvSpPr>
          <p:cNvPr id="3" name="Content Placeholder 2">
            <a:extLst>
              <a:ext uri="{FF2B5EF4-FFF2-40B4-BE49-F238E27FC236}">
                <a16:creationId xmlns:a16="http://schemas.microsoft.com/office/drawing/2014/main" id="{1AB52992-9E15-4B2B-9E7A-5F96268EFF8B}"/>
              </a:ext>
            </a:extLst>
          </p:cNvPr>
          <p:cNvSpPr>
            <a:spLocks noGrp="1"/>
          </p:cNvSpPr>
          <p:nvPr>
            <p:ph sz="quarter" idx="13"/>
          </p:nvPr>
        </p:nvSpPr>
        <p:spPr/>
        <p:txBody>
          <a:bodyPr>
            <a:normAutofit fontScale="62500" lnSpcReduction="20000"/>
          </a:bodyPr>
          <a:lstStyle/>
          <a:p>
            <a:pPr fontAlgn="auto">
              <a:spcBef>
                <a:spcPct val="100000"/>
              </a:spcBef>
              <a:spcAft>
                <a:spcPts val="0"/>
              </a:spcAft>
              <a:buSzPct val="99000"/>
              <a:tabLst/>
            </a:pPr>
            <a:r>
              <a:rPr lang="es-ES" kern="1200">
                <a:sym typeface="Arial"/>
              </a:rPr>
              <a:t>El marco de respuesta nacional tiene la intención de fortalecer, organizar, y coordinar acciones de respuesta a través de la respuesta entera comunitaria como una manera de entrega para las capacidades fundamentales de respuesta para poder estabilizar los servicios esenciales para la comunidad. Esta lección describe los servicios esenciales para la comunidad y las capacidades fundamentales de respuesta. </a:t>
            </a:r>
          </a:p>
          <a:p>
            <a:pPr fontAlgn="auto">
              <a:spcBef>
                <a:spcPct val="100000"/>
              </a:spcBef>
              <a:spcAft>
                <a:spcPts val="0"/>
              </a:spcAft>
              <a:buSzPct val="99000"/>
              <a:tabLst/>
            </a:pPr>
            <a:r>
              <a:rPr lang="es-ES" kern="1200">
                <a:sym typeface="Arial"/>
              </a:rPr>
              <a:t>Al terminar esta lección, tu podrás identificar las capacidades fundamentales de respuesta y como son utilizadas para estabilizar los servicios esenciales de la comunidad. </a:t>
            </a:r>
            <a:endParaRPr lang="en-US"/>
          </a:p>
        </p:txBody>
      </p:sp>
      <p:pic>
        <p:nvPicPr>
          <p:cNvPr id="8" name="Content Placeholder 7" descr="Lista de lección – Descripción general del marco de respuesta nacional ">
            <a:extLst>
              <a:ext uri="{FF2B5EF4-FFF2-40B4-BE49-F238E27FC236}">
                <a16:creationId xmlns:a16="http://schemas.microsoft.com/office/drawing/2014/main" id="{67815E4D-263E-4AD8-B555-1DBBDDD395E1}"/>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346700" y="1776412"/>
            <a:ext cx="2565400" cy="3314700"/>
          </a:xfrm>
          <a:prstGeom prst="rect">
            <a:avLst/>
          </a:prstGeom>
        </p:spPr>
      </p:pic>
    </p:spTree>
    <p:extLst>
      <p:ext uri="{BB962C8B-B14F-4D97-AF65-F5344CB8AC3E}">
        <p14:creationId xmlns:p14="http://schemas.microsoft.com/office/powerpoint/2010/main" val="3267309933"/>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Integración: Respuesta de capacidades básicas y áreas de misión </a:t>
            </a:r>
            <a:endParaRPr lang="en-US"/>
          </a:p>
        </p:txBody>
      </p:sp>
      <p:sp>
        <p:nvSpPr>
          <p:cNvPr id="3" name="Content Placeholder 2">
            <a:extLst>
              <a:ext uri="{FF2B5EF4-FFF2-40B4-BE49-F238E27FC236}">
                <a16:creationId xmlns:a16="http://schemas.microsoft.com/office/drawing/2014/main" id="{581574ED-57C1-4374-B9B7-070604E26E74}"/>
              </a:ext>
            </a:extLst>
          </p:cNvPr>
          <p:cNvSpPr>
            <a:spLocks noGrp="1"/>
          </p:cNvSpPr>
          <p:nvPr>
            <p:ph idx="1"/>
          </p:nvPr>
        </p:nvSpPr>
        <p:spPr/>
        <p:txBody>
          <a:bodyPr>
            <a:normAutofit fontScale="47500" lnSpcReduction="20000"/>
          </a:bodyPr>
          <a:lstStyle/>
          <a:p>
            <a:pPr fontAlgn="auto">
              <a:spcBef>
                <a:spcPct val="100000"/>
              </a:spcBef>
              <a:buSzPct val="99000"/>
              <a:tabLst/>
            </a:pPr>
            <a:r>
              <a:rPr lang="es-ES" kern="1200">
                <a:sym typeface="Arial"/>
              </a:rPr>
              <a:t>Las capacidades básicas dependen de cada otra capacidad para triunfar. Vamos a revisar unos ejemplos para explicar cómo: </a:t>
            </a:r>
          </a:p>
          <a:p>
            <a:pPr marL="381000" lvl="1" indent="-381000" fontAlgn="auto">
              <a:spcBef>
                <a:spcPct val="100000"/>
              </a:spcBef>
              <a:buSzPct val="99000"/>
              <a:buFont typeface="Arial"/>
              <a:buChar char="•"/>
              <a:tabLst/>
            </a:pPr>
            <a:r>
              <a:rPr lang="es-ES" kern="1200">
                <a:ea typeface="+mn-ea"/>
                <a:sym typeface="Arial"/>
              </a:rPr>
              <a:t>Organizaciones involucradas en proporcionar servicios de cuidado en masa seguido dependen de recursos y funciones de organizaciones que proporcionan en transporte critico o manejo de logísticas y cadena de suministros para la distribución de materias primas. </a:t>
            </a:r>
          </a:p>
          <a:p>
            <a:pPr marL="381000" lvl="1" indent="-381000" fontAlgn="auto">
              <a:spcBef>
                <a:spcPct val="100000"/>
              </a:spcBef>
              <a:buSzPct val="99000"/>
              <a:buFont typeface="Arial"/>
              <a:buChar char="•"/>
              <a:tabLst/>
            </a:pPr>
            <a:r>
              <a:rPr lang="es-ES" kern="1200">
                <a:ea typeface="+mn-ea"/>
                <a:sym typeface="Arial"/>
              </a:rPr>
              <a:t>Información y advertencia publica proporciona mensajes, traductores, e intérpretes, al igual que comunicaciones operacionales para reportar y comunicarse que permite refugios para estar en contacto con los centros de operaciones. </a:t>
            </a:r>
          </a:p>
          <a:p>
            <a:pPr fontAlgn="auto">
              <a:spcBef>
                <a:spcPct val="100000"/>
              </a:spcBef>
              <a:buSzPct val="99000"/>
              <a:tabLst/>
            </a:pPr>
            <a:r>
              <a:rPr lang="es-ES" kern="1200">
                <a:sym typeface="Arial"/>
              </a:rPr>
              <a:t>También, hay otros puntos donde la respuesta de área de misión cruza con otras áreas de misión incluyendo:</a:t>
            </a:r>
          </a:p>
          <a:p>
            <a:pPr marL="381000" lvl="1" indent="-381000" fontAlgn="auto">
              <a:spcBef>
                <a:spcPct val="100000"/>
              </a:spcBef>
              <a:buSzPct val="99000"/>
              <a:buFont typeface="Arial"/>
              <a:buChar char="•"/>
              <a:tabLst/>
            </a:pPr>
            <a:r>
              <a:rPr lang="es-ES" kern="1200">
                <a:ea typeface="+mn-ea"/>
                <a:sym typeface="Arial"/>
              </a:rPr>
              <a:t>Prevención </a:t>
            </a:r>
          </a:p>
          <a:p>
            <a:pPr marL="381000" lvl="1" indent="-381000" fontAlgn="auto">
              <a:spcBef>
                <a:spcPct val="100000"/>
              </a:spcBef>
              <a:buSzPct val="99000"/>
              <a:buFont typeface="Arial"/>
              <a:buChar char="•"/>
              <a:tabLst/>
            </a:pPr>
            <a:r>
              <a:rPr lang="es-ES" kern="1200">
                <a:ea typeface="+mn-ea"/>
                <a:sym typeface="Arial"/>
              </a:rPr>
              <a:t>Protección</a:t>
            </a:r>
          </a:p>
          <a:p>
            <a:pPr marL="381000" lvl="1" indent="-381000" fontAlgn="auto">
              <a:spcBef>
                <a:spcPct val="100000"/>
              </a:spcBef>
              <a:buSzPct val="99000"/>
              <a:buFont typeface="Arial"/>
              <a:buChar char="•"/>
              <a:tabLst/>
            </a:pPr>
            <a:r>
              <a:rPr lang="es-ES" kern="1200">
                <a:ea typeface="+mn-ea"/>
                <a:sym typeface="Arial"/>
              </a:rPr>
              <a:t>Mitigación</a:t>
            </a:r>
          </a:p>
          <a:p>
            <a:pPr marL="381000" lvl="1" indent="-381000" fontAlgn="auto">
              <a:spcBef>
                <a:spcPct val="100000"/>
              </a:spcBef>
              <a:buSzPct val="99000"/>
              <a:buFont typeface="Arial"/>
              <a:buChar char="•"/>
              <a:tabLst/>
            </a:pPr>
            <a:r>
              <a:rPr lang="es-ES" kern="1200">
                <a:ea typeface="+mn-ea"/>
                <a:sym typeface="Arial"/>
              </a:rPr>
              <a:t>Recuperación </a:t>
            </a:r>
          </a:p>
          <a:p>
            <a:pPr>
              <a:spcBef>
                <a:spcPct val="100000"/>
              </a:spcBef>
              <a:buSzPct val="99000"/>
            </a:pPr>
            <a:r>
              <a:rPr lang="es-ES" kern="1200">
                <a:sym typeface="Arial"/>
              </a:rPr>
              <a:t>Para aprender más, lea sobre los marcos de planificación nacional en: </a:t>
            </a:r>
            <a:r>
              <a:rPr lang="es-ES" kern="1200">
                <a:sym typeface="Arial"/>
                <a:hlinkClick r:id="rId2">
                  <a:extLst>
                    <a:ext uri="{A12FA001-AC4F-418D-AE19-62706E023703}">
                      <ahyp:hlinkClr xmlns:ahyp="http://schemas.microsoft.com/office/drawing/2018/hyperlinkcolor" val="tx"/>
                    </a:ext>
                  </a:extLst>
                </a:hlinkClick>
              </a:rPr>
              <a:t>www.fema.gov/national-planning-frameworks</a:t>
            </a:r>
            <a:r>
              <a:rPr lang="es-ES" kern="1200">
                <a:sym typeface="Arial"/>
              </a:rPr>
              <a:t>.</a:t>
            </a:r>
            <a:endParaRPr lang="en-US"/>
          </a:p>
        </p:txBody>
      </p:sp>
      <p:sp>
        <p:nvSpPr>
          <p:cNvPr id="6" name="Slide Number Placeholder 5">
            <a:extLst>
              <a:ext uri="{FF2B5EF4-FFF2-40B4-BE49-F238E27FC236}">
                <a16:creationId xmlns:a16="http://schemas.microsoft.com/office/drawing/2014/main" id="{BF57189F-12E5-4376-A74B-1A785E529722}"/>
              </a:ext>
            </a:extLst>
          </p:cNvPr>
          <p:cNvSpPr>
            <a:spLocks noGrp="1"/>
          </p:cNvSpPr>
          <p:nvPr>
            <p:ph type="sldNum" sz="quarter" idx="12"/>
          </p:nvPr>
        </p:nvSpPr>
        <p:spPr/>
        <p:txBody>
          <a:bodyPr/>
          <a:lstStyle/>
          <a:p>
            <a:pPr>
              <a:spcBef>
                <a:spcPts val="100"/>
              </a:spcBef>
              <a:buSzPct val="99000"/>
            </a:pPr>
            <a:fld id="{DA14F0D9-F364-4088-9790-8185650DE1A7}" type="slidenum">
              <a:rPr lang="en-US" smtClean="0"/>
              <a:pPr>
                <a:spcBef>
                  <a:spcPts val="100"/>
                </a:spcBef>
                <a:buSzPct val="99000"/>
              </a:pPr>
              <a:t>10</a:t>
            </a:fld>
            <a:endParaRPr lang="en-US"/>
          </a:p>
        </p:txBody>
      </p:sp>
    </p:spTree>
    <p:extLst>
      <p:ext uri="{BB962C8B-B14F-4D97-AF65-F5344CB8AC3E}">
        <p14:creationId xmlns:p14="http://schemas.microsoft.com/office/powerpoint/2010/main" val="294944046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Relación a otras capacidades básicas</a:t>
            </a:r>
            <a:endParaRPr lang="en-US"/>
          </a:p>
        </p:txBody>
      </p:sp>
      <p:sp>
        <p:nvSpPr>
          <p:cNvPr id="3" name="Content Placeholder 2">
            <a:extLst>
              <a:ext uri="{FF2B5EF4-FFF2-40B4-BE49-F238E27FC236}">
                <a16:creationId xmlns:a16="http://schemas.microsoft.com/office/drawing/2014/main" id="{3D7E7F3E-290D-486E-98D1-58F13ACCEFD6}"/>
              </a:ext>
            </a:extLst>
          </p:cNvPr>
          <p:cNvSpPr>
            <a:spLocks noGrp="1"/>
          </p:cNvSpPr>
          <p:nvPr>
            <p:ph sz="quarter" idx="13"/>
          </p:nvPr>
        </p:nvSpPr>
        <p:spPr/>
        <p:txBody>
          <a:bodyPr>
            <a:normAutofit fontScale="40000" lnSpcReduction="20000"/>
          </a:bodyPr>
          <a:lstStyle/>
          <a:p>
            <a:pPr fontAlgn="auto">
              <a:spcBef>
                <a:spcPct val="100000"/>
              </a:spcBef>
              <a:buSzPct val="99000"/>
              <a:tabLst/>
            </a:pPr>
            <a:r>
              <a:rPr lang="es-ES" kern="1200">
                <a:sym typeface="Arial"/>
              </a:rPr>
              <a:t>Entonces, ¿como otras capacidades básicas se relacionan con servicios esenciales de la comunidad?</a:t>
            </a:r>
          </a:p>
          <a:p>
            <a:pPr fontAlgn="auto">
              <a:spcBef>
                <a:spcPct val="100000"/>
              </a:spcBef>
              <a:buSzPct val="99000"/>
              <a:tabLst/>
            </a:pPr>
            <a:r>
              <a:rPr lang="es-ES" kern="1200">
                <a:sym typeface="Arial"/>
              </a:rPr>
              <a:t>Piensa de esta manera:</a:t>
            </a:r>
          </a:p>
          <a:p>
            <a:pPr algn="ctr" fontAlgn="auto">
              <a:spcBef>
                <a:spcPct val="100000"/>
              </a:spcBef>
              <a:buSzPct val="99000"/>
              <a:tabLst/>
            </a:pPr>
            <a:r>
              <a:rPr lang="es-ES" b="1" kern="1200">
                <a:sym typeface="Arial"/>
              </a:rPr>
              <a:t>Servicios esenciales = Resultados (los resultados que socorristas están tratando de lograr)</a:t>
            </a:r>
            <a:endParaRPr lang="es-ES" kern="1200">
              <a:sym typeface="Arial"/>
            </a:endParaRPr>
          </a:p>
          <a:p>
            <a:pPr algn="ctr" fontAlgn="auto">
              <a:spcBef>
                <a:spcPct val="100000"/>
              </a:spcBef>
              <a:buSzPct val="99000"/>
              <a:tabLst/>
            </a:pPr>
            <a:r>
              <a:rPr lang="es-ES" b="1" kern="1200">
                <a:sym typeface="Arial"/>
              </a:rPr>
              <a:t>Capacidades básicas = Maneras (métodos que los socorristas van a utilizar para lograr esos resultados)</a:t>
            </a:r>
            <a:endParaRPr lang="es-ES" kern="1200">
              <a:sym typeface="Arial"/>
            </a:endParaRPr>
          </a:p>
          <a:p>
            <a:pPr fontAlgn="auto">
              <a:spcBef>
                <a:spcPct val="100000"/>
              </a:spcBef>
              <a:buSzPct val="99000"/>
              <a:tabLst/>
            </a:pPr>
            <a:r>
              <a:rPr lang="es-ES" kern="1200">
                <a:sym typeface="Arial"/>
              </a:rPr>
              <a:t>Para explicarlo de otra manera, los socorristas entregan la respuesta de capacidades básicas para estabilizar los servicios esenciales de la comunidad. La unidad 4 va a discutir la Función de Apoyo en Emergencias </a:t>
            </a:r>
            <a:r>
              <a:rPr lang="es-ES" b="1" kern="1200">
                <a:sym typeface="Arial"/>
              </a:rPr>
              <a:t>(ESF, por sus siglas en ingles)</a:t>
            </a:r>
            <a:r>
              <a:rPr lang="es-ES" kern="1200">
                <a:sym typeface="Arial"/>
              </a:rPr>
              <a:t> y otros </a:t>
            </a:r>
            <a:r>
              <a:rPr lang="es-ES" b="1" kern="1200">
                <a:sym typeface="Arial"/>
              </a:rPr>
              <a:t>medios</a:t>
            </a:r>
            <a:r>
              <a:rPr lang="es-ES" kern="1200">
                <a:sym typeface="Arial"/>
              </a:rPr>
              <a:t> (fuente de recursos) para la entrega de las capacidades básicas. </a:t>
            </a:r>
          </a:p>
          <a:p>
            <a:pPr>
              <a:spcBef>
                <a:spcPct val="100000"/>
              </a:spcBef>
              <a:buSzPct val="99000"/>
            </a:pPr>
            <a:r>
              <a:rPr lang="es-ES" kern="1200">
                <a:sym typeface="Arial"/>
              </a:rPr>
              <a:t>La tabla de abajo muestra la relación entre cada servicio esencial, a la izquierda, para las capacidades fundamentales, mostradas abajo. </a:t>
            </a:r>
            <a:endParaRPr lang="en-US"/>
          </a:p>
        </p:txBody>
      </p:sp>
      <p:pic>
        <p:nvPicPr>
          <p:cNvPr id="9" name="Content Placeholder 8" descr="La representación gráfica de los servicios esenciales y la correlación de capacidades fundamentales. Una versión accesible de la información de esta table esta disponible en el manual de estudiante y la guía del instructor. ">
            <a:extLst>
              <a:ext uri="{FF2B5EF4-FFF2-40B4-BE49-F238E27FC236}">
                <a16:creationId xmlns:a16="http://schemas.microsoft.com/office/drawing/2014/main" id="{8BBECC12-4123-4F51-B037-64A625878C5F}"/>
              </a:ext>
            </a:extLst>
          </p:cNvPr>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2602092" y="3471863"/>
            <a:ext cx="3939815" cy="2233612"/>
          </a:xfrm>
          <a:prstGeom prst="rect">
            <a:avLst/>
          </a:prstGeom>
        </p:spPr>
      </p:pic>
      <p:sp>
        <p:nvSpPr>
          <p:cNvPr id="10" name="Slide Number Placeholder 9">
            <a:extLst>
              <a:ext uri="{FF2B5EF4-FFF2-40B4-BE49-F238E27FC236}">
                <a16:creationId xmlns:a16="http://schemas.microsoft.com/office/drawing/2014/main" id="{9A10F521-8BD7-4928-BF9A-C7ADD9E1B379}"/>
              </a:ext>
            </a:extLst>
          </p:cNvPr>
          <p:cNvSpPr>
            <a:spLocks noGrp="1"/>
          </p:cNvSpPr>
          <p:nvPr>
            <p:ph type="sldNum" sz="quarter" idx="12"/>
          </p:nvPr>
        </p:nvSpPr>
        <p:spPr/>
        <p:txBody>
          <a:bodyPr/>
          <a:lstStyle/>
          <a:p>
            <a:pPr>
              <a:spcBef>
                <a:spcPts val="100"/>
              </a:spcBef>
              <a:buSzPct val="99000"/>
            </a:pPr>
            <a:fld id="{DA14F0D9-F364-4088-9790-8185650DE1A7}" type="slidenum">
              <a:rPr lang="en-US" smtClean="0"/>
              <a:pPr>
                <a:spcBef>
                  <a:spcPts val="100"/>
                </a:spcBef>
                <a:buSzPct val="99000"/>
              </a:pPr>
              <a:t>11</a:t>
            </a:fld>
            <a:endParaRPr lang="en-US"/>
          </a:p>
        </p:txBody>
      </p:sp>
    </p:spTree>
    <p:extLst>
      <p:ext uri="{BB962C8B-B14F-4D97-AF65-F5344CB8AC3E}">
        <p14:creationId xmlns:p14="http://schemas.microsoft.com/office/powerpoint/2010/main" val="192216578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Repaso de conocimientos 2</a:t>
            </a:r>
          </a:p>
        </p:txBody>
      </p:sp>
      <p:sp>
        <p:nvSpPr>
          <p:cNvPr id="3" name="Content Placeholder 2">
            <a:extLst>
              <a:ext uri="{FF2B5EF4-FFF2-40B4-BE49-F238E27FC236}">
                <a16:creationId xmlns:a16="http://schemas.microsoft.com/office/drawing/2014/main" id="{15BD518A-05BE-4BC3-AAB0-9E38463C8C08}"/>
              </a:ext>
            </a:extLst>
          </p:cNvPr>
          <p:cNvSpPr>
            <a:spLocks noGrp="1"/>
          </p:cNvSpPr>
          <p:nvPr>
            <p:ph idx="1"/>
          </p:nvPr>
        </p:nvSpPr>
        <p:spPr/>
        <p:txBody>
          <a:bodyPr/>
          <a:lstStyle/>
          <a:p>
            <a:pPr>
              <a:spcBef>
                <a:spcPct val="100000"/>
              </a:spcBef>
              <a:buSzPct val="99000"/>
            </a:pPr>
            <a:r>
              <a:rPr lang="es-ES" kern="1200">
                <a:sym typeface="Arial"/>
              </a:rPr>
              <a:t>¿Cuándo es la estabilización de servicios esenciales de la comunidad el principal esfuerzo?</a:t>
            </a:r>
            <a:endParaRPr lang="en-US"/>
          </a:p>
        </p:txBody>
      </p:sp>
      <p:sp>
        <p:nvSpPr>
          <p:cNvPr id="6" name="Slide Number Placeholder 5">
            <a:extLst>
              <a:ext uri="{FF2B5EF4-FFF2-40B4-BE49-F238E27FC236}">
                <a16:creationId xmlns:a16="http://schemas.microsoft.com/office/drawing/2014/main" id="{5914F700-0339-4576-8D87-01890D8E0E91}"/>
              </a:ext>
            </a:extLst>
          </p:cNvPr>
          <p:cNvSpPr>
            <a:spLocks noGrp="1"/>
          </p:cNvSpPr>
          <p:nvPr>
            <p:ph type="sldNum" sz="quarter" idx="12"/>
          </p:nvPr>
        </p:nvSpPr>
        <p:spPr/>
        <p:txBody>
          <a:bodyPr/>
          <a:lstStyle/>
          <a:p>
            <a:pPr>
              <a:spcBef>
                <a:spcPts val="100"/>
              </a:spcBef>
              <a:buSzPct val="99000"/>
            </a:pPr>
            <a:fld id="{DA14F0D9-F364-4088-9790-8185650DE1A7}" type="slidenum">
              <a:rPr lang="en-US" smtClean="0"/>
              <a:pPr>
                <a:spcBef>
                  <a:spcPts val="100"/>
                </a:spcBef>
                <a:buSzPct val="99000"/>
              </a:pPr>
              <a:t>12</a:t>
            </a:fld>
            <a:endParaRPr lang="en-US"/>
          </a:p>
        </p:txBody>
      </p:sp>
    </p:spTree>
    <p:extLst>
      <p:ext uri="{BB962C8B-B14F-4D97-AF65-F5344CB8AC3E}">
        <p14:creationId xmlns:p14="http://schemas.microsoft.com/office/powerpoint/2010/main" val="2599052600"/>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Repaso de conocimientos 3</a:t>
            </a:r>
          </a:p>
        </p:txBody>
      </p:sp>
      <p:sp>
        <p:nvSpPr>
          <p:cNvPr id="3" name="Content Placeholder 2">
            <a:extLst>
              <a:ext uri="{FF2B5EF4-FFF2-40B4-BE49-F238E27FC236}">
                <a16:creationId xmlns:a16="http://schemas.microsoft.com/office/drawing/2014/main" id="{433E847A-57B4-410F-A559-BA2DD17BD5C1}"/>
              </a:ext>
            </a:extLst>
          </p:cNvPr>
          <p:cNvSpPr>
            <a:spLocks noGrp="1"/>
          </p:cNvSpPr>
          <p:nvPr>
            <p:ph idx="1"/>
          </p:nvPr>
        </p:nvSpPr>
        <p:spPr/>
        <p:txBody>
          <a:bodyPr/>
          <a:lstStyle/>
          <a:p>
            <a:pPr fontAlgn="auto">
              <a:spcBef>
                <a:spcPct val="100000"/>
              </a:spcBef>
              <a:spcAft>
                <a:spcPts val="0"/>
              </a:spcAft>
              <a:buSzPct val="99000"/>
              <a:tabLst/>
            </a:pPr>
            <a:r>
              <a:rPr lang="es-ES" kern="1200">
                <a:sym typeface="Arial"/>
              </a:rPr>
              <a:t>Basado en lo que aprendimos, hay que discutir sobre cuales capacidades básicas hacen posible manejar el ciclo de vida sobre una posible crisis, determinar los requerimientos de capacidad, y ayudar a las partes interesadas aprender sus papeles.</a:t>
            </a:r>
          </a:p>
          <a:p>
            <a:pPr fontAlgn="auto">
              <a:spcBef>
                <a:spcPct val="100000"/>
              </a:spcBef>
              <a:spcAft>
                <a:spcPts val="0"/>
              </a:spcAft>
              <a:buSzPct val="99000"/>
              <a:tabLst/>
            </a:pPr>
            <a:r>
              <a:rPr lang="es-ES" kern="1200">
                <a:sym typeface="Arial"/>
              </a:rPr>
              <a:t>Esté preparado para discutir su respuesta. </a:t>
            </a:r>
            <a:endParaRPr lang="en-US"/>
          </a:p>
        </p:txBody>
      </p:sp>
      <p:sp>
        <p:nvSpPr>
          <p:cNvPr id="6" name="Slide Number Placeholder 5">
            <a:extLst>
              <a:ext uri="{FF2B5EF4-FFF2-40B4-BE49-F238E27FC236}">
                <a16:creationId xmlns:a16="http://schemas.microsoft.com/office/drawing/2014/main" id="{0DAEA860-F551-4FF7-8F13-E1D7EE209746}"/>
              </a:ext>
            </a:extLst>
          </p:cNvPr>
          <p:cNvSpPr>
            <a:spLocks noGrp="1"/>
          </p:cNvSpPr>
          <p:nvPr>
            <p:ph type="sldNum" sz="quarter" idx="12"/>
          </p:nvPr>
        </p:nvSpPr>
        <p:spPr/>
        <p:txBody>
          <a:bodyPr/>
          <a:lstStyle/>
          <a:p>
            <a:pPr>
              <a:spcBef>
                <a:spcPts val="100"/>
              </a:spcBef>
              <a:buSzPct val="99000"/>
            </a:pPr>
            <a:fld id="{DA14F0D9-F364-4088-9790-8185650DE1A7}" type="slidenum">
              <a:rPr lang="en-US" smtClean="0"/>
              <a:pPr>
                <a:spcBef>
                  <a:spcPts val="100"/>
                </a:spcBef>
                <a:buSzPct val="99000"/>
              </a:pPr>
              <a:t>13</a:t>
            </a:fld>
            <a:endParaRPr lang="en-US"/>
          </a:p>
        </p:txBody>
      </p:sp>
    </p:spTree>
    <p:extLst>
      <p:ext uri="{BB962C8B-B14F-4D97-AF65-F5344CB8AC3E}">
        <p14:creationId xmlns:p14="http://schemas.microsoft.com/office/powerpoint/2010/main" val="1072652605"/>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Resumen de la lección 3</a:t>
            </a:r>
            <a:endParaRPr lang="en-US"/>
          </a:p>
        </p:txBody>
      </p:sp>
      <p:sp>
        <p:nvSpPr>
          <p:cNvPr id="3" name="Content Placeholder 2">
            <a:extLst>
              <a:ext uri="{FF2B5EF4-FFF2-40B4-BE49-F238E27FC236}">
                <a16:creationId xmlns:a16="http://schemas.microsoft.com/office/drawing/2014/main" id="{E2CD4FD1-3EC7-4B5B-BAC5-EF2B30EFEB2C}"/>
              </a:ext>
            </a:extLst>
          </p:cNvPr>
          <p:cNvSpPr>
            <a:spLocks noGrp="1"/>
          </p:cNvSpPr>
          <p:nvPr>
            <p:ph sz="quarter" idx="13"/>
          </p:nvPr>
        </p:nvSpPr>
        <p:spPr/>
        <p:txBody>
          <a:bodyPr>
            <a:normAutofit fontScale="70000" lnSpcReduction="20000"/>
          </a:bodyPr>
          <a:lstStyle/>
          <a:p>
            <a:pPr fontAlgn="auto">
              <a:spcBef>
                <a:spcPct val="100000"/>
              </a:spcBef>
              <a:spcAft>
                <a:spcPts val="0"/>
              </a:spcAft>
              <a:buSzPct val="99000"/>
              <a:tabLst/>
            </a:pPr>
            <a:r>
              <a:rPr lang="es-ES" kern="1200">
                <a:sym typeface="Arial"/>
              </a:rPr>
              <a:t>En esta lección, tu has aprendido sobre cómo se fortalece, organiza, y coordina acciones de respuesta el marco nacional de respuesta a través de la respuesta comunitaria entera como un medio de entregar las capacidades de respuesta básicas para estabilizar los servicios esenciales de la comunidad. </a:t>
            </a:r>
          </a:p>
          <a:p>
            <a:pPr fontAlgn="auto">
              <a:spcBef>
                <a:spcPct val="100000"/>
              </a:spcBef>
              <a:spcAft>
                <a:spcPts val="0"/>
              </a:spcAft>
              <a:buSzPct val="99000"/>
              <a:tabLst/>
            </a:pPr>
            <a:r>
              <a:rPr lang="es-ES" kern="1200">
                <a:sym typeface="Arial"/>
              </a:rPr>
              <a:t>La siguiente lección presenta estructuras de coordinación usadas en la respuesta a escala nacional. </a:t>
            </a:r>
            <a:endParaRPr lang="en-US"/>
          </a:p>
        </p:txBody>
      </p:sp>
      <p:pic>
        <p:nvPicPr>
          <p:cNvPr id="8" name="Content Placeholder 7" descr="Lista de lecciones: descripción general del Marco de Respuesta Nacional (completa); roles y responsabilidades (completo); capacidades básicas (completo); coordinación de estructuras y planificación operativa">
            <a:extLst>
              <a:ext uri="{FF2B5EF4-FFF2-40B4-BE49-F238E27FC236}">
                <a16:creationId xmlns:a16="http://schemas.microsoft.com/office/drawing/2014/main" id="{D267D477-31D2-4949-86A8-5421463A7E8B}"/>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346700" y="1776412"/>
            <a:ext cx="2565400" cy="3314700"/>
          </a:xfrm>
          <a:prstGeom prst="rect">
            <a:avLst/>
          </a:prstGeom>
        </p:spPr>
      </p:pic>
      <p:sp>
        <p:nvSpPr>
          <p:cNvPr id="9" name="Slide Number Placeholder 8">
            <a:extLst>
              <a:ext uri="{FF2B5EF4-FFF2-40B4-BE49-F238E27FC236}">
                <a16:creationId xmlns:a16="http://schemas.microsoft.com/office/drawing/2014/main" id="{9B10842C-3FDD-47D2-ADAA-3EB622F33A46}"/>
              </a:ext>
            </a:extLst>
          </p:cNvPr>
          <p:cNvSpPr>
            <a:spLocks noGrp="1"/>
          </p:cNvSpPr>
          <p:nvPr>
            <p:ph type="sldNum" sz="quarter" idx="12"/>
          </p:nvPr>
        </p:nvSpPr>
        <p:spPr/>
        <p:txBody>
          <a:bodyPr/>
          <a:lstStyle/>
          <a:p>
            <a:pPr>
              <a:spcBef>
                <a:spcPts val="100"/>
              </a:spcBef>
              <a:buSzPct val="99000"/>
            </a:pPr>
            <a:fld id="{DA14F0D9-F364-4088-9790-8185650DE1A7}" type="slidenum">
              <a:rPr lang="en-US" smtClean="0"/>
              <a:pPr>
                <a:spcBef>
                  <a:spcPts val="100"/>
                </a:spcBef>
                <a:buSzPct val="99000"/>
              </a:pPr>
              <a:t>14</a:t>
            </a:fld>
            <a:endParaRPr lang="en-US"/>
          </a:p>
        </p:txBody>
      </p:sp>
    </p:spTree>
    <p:extLst>
      <p:ext uri="{BB962C8B-B14F-4D97-AF65-F5344CB8AC3E}">
        <p14:creationId xmlns:p14="http://schemas.microsoft.com/office/powerpoint/2010/main" val="3030059290"/>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Servicios esenciales de la comunidad</a:t>
            </a:r>
            <a:endParaRPr lang="en-US"/>
          </a:p>
        </p:txBody>
      </p:sp>
      <p:sp>
        <p:nvSpPr>
          <p:cNvPr id="9" name="Slide Number Placeholder 8">
            <a:extLst>
              <a:ext uri="{FF2B5EF4-FFF2-40B4-BE49-F238E27FC236}">
                <a16:creationId xmlns:a16="http://schemas.microsoft.com/office/drawing/2014/main" id="{71B612E0-CDAA-4919-BF7D-DA250A0A8ADE}"/>
              </a:ext>
            </a:extLst>
          </p:cNvPr>
          <p:cNvSpPr>
            <a:spLocks noGrp="1"/>
          </p:cNvSpPr>
          <p:nvPr>
            <p:ph type="sldNum" sz="quarter" idx="12"/>
          </p:nvPr>
        </p:nvSpPr>
        <p:spPr/>
        <p:txBody>
          <a:bodyPr/>
          <a:lstStyle/>
          <a:p>
            <a:pPr>
              <a:spcBef>
                <a:spcPts val="100"/>
              </a:spcBef>
              <a:buSzPct val="99000"/>
            </a:pPr>
            <a:fld id="{DA14F0D9-F364-4088-9790-8185650DE1A7}" type="slidenum">
              <a:rPr lang="en-US" smtClean="0"/>
              <a:pPr>
                <a:spcBef>
                  <a:spcPts val="100"/>
                </a:spcBef>
                <a:buSzPct val="99000"/>
              </a:pPr>
              <a:t>2</a:t>
            </a:fld>
            <a:endParaRPr lang="en-US"/>
          </a:p>
        </p:txBody>
      </p:sp>
      <p:sp>
        <p:nvSpPr>
          <p:cNvPr id="3" name="Content Placeholder 2">
            <a:extLst>
              <a:ext uri="{FF2B5EF4-FFF2-40B4-BE49-F238E27FC236}">
                <a16:creationId xmlns:a16="http://schemas.microsoft.com/office/drawing/2014/main" id="{B6FBA479-F6C4-4499-A87F-E9528553E67A}"/>
              </a:ext>
            </a:extLst>
          </p:cNvPr>
          <p:cNvSpPr>
            <a:spLocks noGrp="1"/>
          </p:cNvSpPr>
          <p:nvPr>
            <p:ph sz="quarter" idx="13"/>
          </p:nvPr>
        </p:nvSpPr>
        <p:spPr/>
        <p:txBody>
          <a:bodyPr>
            <a:normAutofit fontScale="62500" lnSpcReduction="20000"/>
          </a:bodyPr>
          <a:lstStyle/>
          <a:p>
            <a:pPr fontAlgn="auto">
              <a:spcBef>
                <a:spcPct val="100000"/>
              </a:spcBef>
              <a:spcAft>
                <a:spcPts val="0"/>
              </a:spcAft>
              <a:buSzPct val="99000"/>
              <a:tabLst/>
            </a:pPr>
            <a:r>
              <a:rPr lang="es-ES" kern="1200">
                <a:sym typeface="Arial"/>
              </a:rPr>
              <a:t>Los servicios esenciales de la comunidad permiten operaciones continuas críticas del gobierno y funciones de negocios y son esenciales para la salud y seguridad humana o seguridad económica. </a:t>
            </a:r>
          </a:p>
          <a:p>
            <a:pPr fontAlgn="auto">
              <a:spcBef>
                <a:spcPct val="100000"/>
              </a:spcBef>
              <a:spcAft>
                <a:spcPts val="0"/>
              </a:spcAft>
              <a:buSzPct val="99000"/>
              <a:tabLst/>
            </a:pPr>
            <a:r>
              <a:rPr lang="es-ES" kern="1200">
                <a:sym typeface="Arial"/>
              </a:rPr>
              <a:t>Los siete servicios esenciales de la comunidad representan solamente los servicios más básicos de los que la comunidad depende y, cuando están estables, permiten toda otra actividad dentro de la comunidad. </a:t>
            </a:r>
          </a:p>
          <a:p>
            <a:pPr fontAlgn="auto">
              <a:spcBef>
                <a:spcPct val="100000"/>
              </a:spcBef>
              <a:spcAft>
                <a:spcPts val="0"/>
              </a:spcAft>
              <a:buSzPct val="99000"/>
              <a:tabLst/>
            </a:pPr>
            <a:r>
              <a:rPr lang="es-ES" kern="1200">
                <a:sym typeface="Arial"/>
              </a:rPr>
              <a:t>Estabilizar los servicios esenciales de la comunidad es un esfuerzo principal durante respuesta para reducir las amenazas y riesgos de salud publica, la economía, y la seguridad. </a:t>
            </a:r>
            <a:endParaRPr lang="en-US"/>
          </a:p>
        </p:txBody>
      </p:sp>
      <p:pic>
        <p:nvPicPr>
          <p:cNvPr id="8" name="Content Placeholder 7" descr="Un niño es levantado de un barco de rescate por un socorrista de primeros auxilios de una sitio de inundación.  ">
            <a:extLst>
              <a:ext uri="{FF2B5EF4-FFF2-40B4-BE49-F238E27FC236}">
                <a16:creationId xmlns:a16="http://schemas.microsoft.com/office/drawing/2014/main" id="{F6F17CFD-D497-48AF-8967-54AA2E30958B}"/>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041900" y="1979612"/>
            <a:ext cx="3175000" cy="2908300"/>
          </a:xfrm>
          <a:prstGeom prst="rect">
            <a:avLst/>
          </a:prstGeom>
        </p:spPr>
      </p:pic>
    </p:spTree>
    <p:extLst>
      <p:ext uri="{BB962C8B-B14F-4D97-AF65-F5344CB8AC3E}">
        <p14:creationId xmlns:p14="http://schemas.microsoft.com/office/powerpoint/2010/main" val="208357650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Servicios esenciales de la comunidad, continuación</a:t>
            </a:r>
            <a:endParaRPr lang="en-US"/>
          </a:p>
        </p:txBody>
      </p:sp>
      <p:sp>
        <p:nvSpPr>
          <p:cNvPr id="3" name="Content Placeholder 2">
            <a:extLst>
              <a:ext uri="{FF2B5EF4-FFF2-40B4-BE49-F238E27FC236}">
                <a16:creationId xmlns:a16="http://schemas.microsoft.com/office/drawing/2014/main" id="{05D5E132-FEE8-4B0B-A1CC-EE60CBF517A0}"/>
              </a:ext>
            </a:extLst>
          </p:cNvPr>
          <p:cNvSpPr>
            <a:spLocks noGrp="1"/>
          </p:cNvSpPr>
          <p:nvPr>
            <p:ph sz="quarter" idx="13"/>
          </p:nvPr>
        </p:nvSpPr>
        <p:spPr>
          <a:xfrm>
            <a:off x="457200" y="1153078"/>
            <a:ext cx="8229600" cy="2850518"/>
          </a:xfrm>
        </p:spPr>
        <p:txBody>
          <a:bodyPr>
            <a:normAutofit fontScale="32500" lnSpcReduction="20000"/>
          </a:bodyPr>
          <a:lstStyle/>
          <a:p>
            <a:pPr marL="381000" lvl="1" indent="-381000" fontAlgn="auto">
              <a:spcBef>
                <a:spcPct val="100000"/>
              </a:spcBef>
              <a:spcAft>
                <a:spcPts val="0"/>
              </a:spcAft>
              <a:buSzPct val="99000"/>
              <a:buFont typeface="Arial"/>
              <a:buAutoNum type="arabicPeriod"/>
              <a:tabLst/>
            </a:pPr>
            <a:r>
              <a:rPr lang="es-ES" kern="1200" dirty="0">
                <a:ea typeface="+mn-ea"/>
                <a:sym typeface="Arial"/>
              </a:rPr>
              <a:t>Seguridad </a:t>
            </a:r>
          </a:p>
          <a:p>
            <a:pPr marL="381000" lvl="1" indent="-381000" fontAlgn="auto">
              <a:spcBef>
                <a:spcPct val="100000"/>
              </a:spcBef>
              <a:spcAft>
                <a:spcPts val="0"/>
              </a:spcAft>
              <a:buSzPct val="99000"/>
              <a:buFont typeface="Arial"/>
              <a:buAutoNum type="arabicPeriod"/>
              <a:tabLst/>
            </a:pPr>
            <a:r>
              <a:rPr lang="es-ES" kern="1200" dirty="0">
                <a:ea typeface="+mn-ea"/>
                <a:sym typeface="Arial"/>
              </a:rPr>
              <a:t>Comida, agua, y refugio </a:t>
            </a:r>
          </a:p>
          <a:p>
            <a:pPr marL="381000" lvl="1" indent="-381000" fontAlgn="auto">
              <a:spcBef>
                <a:spcPct val="100000"/>
              </a:spcBef>
              <a:spcAft>
                <a:spcPts val="0"/>
              </a:spcAft>
              <a:buSzPct val="99000"/>
              <a:buFont typeface="Arial"/>
              <a:buAutoNum type="arabicPeriod"/>
              <a:tabLst/>
            </a:pPr>
            <a:r>
              <a:rPr lang="es-ES" kern="1200" dirty="0">
                <a:ea typeface="+mn-ea"/>
                <a:sym typeface="Arial"/>
              </a:rPr>
              <a:t>Salud y servicios médicos </a:t>
            </a:r>
          </a:p>
          <a:p>
            <a:pPr marL="381000" lvl="1" indent="-381000" fontAlgn="auto">
              <a:spcBef>
                <a:spcPct val="100000"/>
              </a:spcBef>
              <a:spcAft>
                <a:spcPts val="0"/>
              </a:spcAft>
              <a:buSzPct val="99000"/>
              <a:buFont typeface="Arial"/>
              <a:buAutoNum type="arabicPeriod"/>
              <a:tabLst/>
            </a:pPr>
            <a:r>
              <a:rPr lang="es-ES" kern="1200" dirty="0">
                <a:ea typeface="+mn-ea"/>
                <a:sym typeface="Arial"/>
              </a:rPr>
              <a:t>Energía (electricidad y combustible)</a:t>
            </a:r>
          </a:p>
          <a:p>
            <a:pPr marL="381000" lvl="1" indent="-381000" fontAlgn="auto">
              <a:spcBef>
                <a:spcPct val="100000"/>
              </a:spcBef>
              <a:spcAft>
                <a:spcPts val="0"/>
              </a:spcAft>
              <a:buSzPct val="99000"/>
              <a:buFont typeface="Arial"/>
              <a:buAutoNum type="arabicPeriod"/>
              <a:tabLst/>
            </a:pPr>
            <a:r>
              <a:rPr lang="es-ES" kern="1200" dirty="0">
                <a:ea typeface="+mn-ea"/>
                <a:sym typeface="Arial"/>
              </a:rPr>
              <a:t>Comunicaciones</a:t>
            </a:r>
          </a:p>
          <a:p>
            <a:pPr marL="381000" lvl="1" indent="-381000" fontAlgn="auto">
              <a:spcBef>
                <a:spcPct val="100000"/>
              </a:spcBef>
              <a:spcAft>
                <a:spcPts val="0"/>
              </a:spcAft>
              <a:buSzPct val="99000"/>
              <a:buFont typeface="Arial"/>
              <a:buAutoNum type="arabicPeriod"/>
              <a:tabLst/>
            </a:pPr>
            <a:r>
              <a:rPr lang="es-ES" kern="1200" dirty="0">
                <a:ea typeface="+mn-ea"/>
                <a:sym typeface="Arial"/>
              </a:rPr>
              <a:t>Transporte</a:t>
            </a:r>
          </a:p>
          <a:p>
            <a:pPr marL="381000" lvl="1" indent="-381000" fontAlgn="auto">
              <a:spcBef>
                <a:spcPct val="100000"/>
              </a:spcBef>
              <a:spcAft>
                <a:spcPts val="0"/>
              </a:spcAft>
              <a:buSzPct val="99000"/>
              <a:buFont typeface="Arial"/>
              <a:buAutoNum type="arabicPeriod"/>
              <a:tabLst/>
            </a:pPr>
            <a:r>
              <a:rPr lang="es-ES" kern="1200" dirty="0">
                <a:ea typeface="+mn-ea"/>
                <a:sym typeface="Arial"/>
              </a:rPr>
              <a:t>Materiales peligrosos</a:t>
            </a:r>
          </a:p>
          <a:p>
            <a:pPr fontAlgn="auto">
              <a:spcBef>
                <a:spcPct val="100000"/>
              </a:spcBef>
              <a:spcAft>
                <a:spcPts val="0"/>
              </a:spcAft>
              <a:buSzPct val="99000"/>
              <a:tabLst/>
            </a:pPr>
            <a:r>
              <a:rPr lang="es-ES" kern="1200" dirty="0">
                <a:sym typeface="Arial"/>
              </a:rPr>
              <a:t>Los servicios esenciales de la comunidad dependen de múltiples entidades gubernamentales, de negocios, y de sectores de infraestructura para funcionar. </a:t>
            </a:r>
          </a:p>
          <a:p>
            <a:pPr fontAlgn="auto">
              <a:spcBef>
                <a:spcPct val="100000"/>
              </a:spcBef>
              <a:spcAft>
                <a:spcPts val="0"/>
              </a:spcAft>
              <a:buSzPct val="99000"/>
              <a:tabLst/>
            </a:pPr>
            <a:r>
              <a:rPr lang="es-ES" kern="1200" dirty="0">
                <a:sym typeface="Arial"/>
              </a:rPr>
              <a:t>Porque los servicios esenciales de la comunidad son interdependientes, fallos en una causara un efecto de cascada a otros. </a:t>
            </a:r>
          </a:p>
          <a:p>
            <a:pPr fontAlgn="auto">
              <a:spcBef>
                <a:spcPct val="100000"/>
              </a:spcBef>
              <a:spcAft>
                <a:spcPts val="0"/>
              </a:spcAft>
              <a:buSzPct val="99000"/>
              <a:tabLst/>
            </a:pPr>
            <a:r>
              <a:rPr lang="es-ES" kern="1200" dirty="0">
                <a:sym typeface="Arial"/>
              </a:rPr>
              <a:t>Lea más sobre los </a:t>
            </a:r>
            <a:r>
              <a:rPr lang="es-ES" kern="1200" dirty="0">
                <a:sym typeface="Arial"/>
                <a:hlinkClick r:id="rId2">
                  <a:extLst>
                    <a:ext uri="{A12FA001-AC4F-418D-AE19-62706E023703}">
                      <ahyp:hlinkClr xmlns:ahyp="http://schemas.microsoft.com/office/drawing/2018/hyperlinkcolor" val="tx"/>
                    </a:ext>
                  </a:extLst>
                </a:hlinkClick>
              </a:rPr>
              <a:t>servicios esenciales de la comunidad</a:t>
            </a:r>
            <a:r>
              <a:rPr lang="es-ES" kern="1200" dirty="0">
                <a:sym typeface="Arial"/>
              </a:rPr>
              <a:t> (</a:t>
            </a:r>
            <a:r>
              <a:rPr lang="es-ES" kern="1200" dirty="0">
                <a:sym typeface="Arial"/>
                <a:hlinkClick r:id="rId2">
                  <a:extLst>
                    <a:ext uri="{A12FA001-AC4F-418D-AE19-62706E023703}">
                      <ahyp:hlinkClr xmlns:ahyp="http://schemas.microsoft.com/office/drawing/2018/hyperlinkcolor" val="tx"/>
                    </a:ext>
                  </a:extLst>
                </a:hlinkClick>
              </a:rPr>
              <a:t>www.fema.gov/lifelines</a:t>
            </a:r>
            <a:r>
              <a:rPr lang="es-ES" kern="1200" dirty="0">
                <a:sym typeface="Arial"/>
              </a:rPr>
              <a:t>). </a:t>
            </a:r>
            <a:endParaRPr lang="en-US" dirty="0"/>
          </a:p>
        </p:txBody>
      </p:sp>
      <p:pic>
        <p:nvPicPr>
          <p:cNvPr id="8" name="Content Placeholder 7" descr="Iconos de servicios esenciales de la comunidad. Seguridad y proteccion; comida, agua, refugio; salud y medicina; energía (energía y combustible); comunicaciones; transporte; materiales peligrosos">
            <a:extLst>
              <a:ext uri="{FF2B5EF4-FFF2-40B4-BE49-F238E27FC236}">
                <a16:creationId xmlns:a16="http://schemas.microsoft.com/office/drawing/2014/main" id="{BF7B9DBF-17C5-40E9-B09B-179D0D8C1719}"/>
              </a:ext>
            </a:extLst>
          </p:cNvPr>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457200" y="4003596"/>
            <a:ext cx="8229600" cy="1170146"/>
          </a:xfrm>
          <a:prstGeom prst="rect">
            <a:avLst/>
          </a:prstGeom>
        </p:spPr>
      </p:pic>
      <p:sp>
        <p:nvSpPr>
          <p:cNvPr id="9" name="Slide Number Placeholder 8">
            <a:extLst>
              <a:ext uri="{FF2B5EF4-FFF2-40B4-BE49-F238E27FC236}">
                <a16:creationId xmlns:a16="http://schemas.microsoft.com/office/drawing/2014/main" id="{1B45DA86-865D-4377-AF4C-310DAAF0BF8E}"/>
              </a:ext>
            </a:extLst>
          </p:cNvPr>
          <p:cNvSpPr>
            <a:spLocks noGrp="1"/>
          </p:cNvSpPr>
          <p:nvPr>
            <p:ph type="sldNum" sz="quarter" idx="12"/>
          </p:nvPr>
        </p:nvSpPr>
        <p:spPr/>
        <p:txBody>
          <a:bodyPr/>
          <a:lstStyle/>
          <a:p>
            <a:pPr>
              <a:spcBef>
                <a:spcPts val="100"/>
              </a:spcBef>
              <a:buSzPct val="99000"/>
            </a:pPr>
            <a:fld id="{DA14F0D9-F364-4088-9790-8185650DE1A7}" type="slidenum">
              <a:rPr lang="en-US" smtClean="0"/>
              <a:pPr>
                <a:spcBef>
                  <a:spcPts val="100"/>
                </a:spcBef>
                <a:buSzPct val="99000"/>
              </a:pPr>
              <a:t>3</a:t>
            </a:fld>
            <a:endParaRPr lang="en-US"/>
          </a:p>
        </p:txBody>
      </p:sp>
    </p:spTree>
    <p:extLst>
      <p:ext uri="{BB962C8B-B14F-4D97-AF65-F5344CB8AC3E}">
        <p14:creationId xmlns:p14="http://schemas.microsoft.com/office/powerpoint/2010/main" val="1752050812"/>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Los servicios esenciales impulsan la respuesta</a:t>
            </a:r>
            <a:endParaRPr lang="en-US"/>
          </a:p>
        </p:txBody>
      </p:sp>
      <p:sp>
        <p:nvSpPr>
          <p:cNvPr id="3" name="Content Placeholder 2">
            <a:extLst>
              <a:ext uri="{FF2B5EF4-FFF2-40B4-BE49-F238E27FC236}">
                <a16:creationId xmlns:a16="http://schemas.microsoft.com/office/drawing/2014/main" id="{F2AA1A0C-EC53-4569-BBDF-C79FEC715FFB}"/>
              </a:ext>
            </a:extLst>
          </p:cNvPr>
          <p:cNvSpPr>
            <a:spLocks noGrp="1"/>
          </p:cNvSpPr>
          <p:nvPr>
            <p:ph sz="quarter" idx="13"/>
          </p:nvPr>
        </p:nvSpPr>
        <p:spPr/>
        <p:txBody>
          <a:bodyPr>
            <a:normAutofit fontScale="62500" lnSpcReduction="20000"/>
          </a:bodyPr>
          <a:lstStyle/>
          <a:p>
            <a:pPr fontAlgn="auto">
              <a:spcBef>
                <a:spcPct val="100000"/>
              </a:spcBef>
              <a:spcAft>
                <a:spcPts val="0"/>
              </a:spcAft>
              <a:buSzPct val="99000"/>
              <a:tabLst/>
            </a:pPr>
            <a:r>
              <a:rPr lang="es-ES" b="1" kern="1200">
                <a:sym typeface="Arial"/>
              </a:rPr>
              <a:t>Aplicación del proceso de respuesta a incidentes</a:t>
            </a:r>
            <a:r>
              <a:rPr lang="es-ES" kern="1200">
                <a:sym typeface="Arial"/>
              </a:rPr>
              <a:t> </a:t>
            </a:r>
          </a:p>
          <a:p>
            <a:pPr marL="381000" lvl="1" indent="-381000" fontAlgn="auto">
              <a:spcBef>
                <a:spcPct val="100000"/>
              </a:spcBef>
              <a:spcAft>
                <a:spcPts val="0"/>
              </a:spcAft>
              <a:buSzPct val="99000"/>
              <a:buFont typeface="Arial"/>
              <a:buChar char="•"/>
              <a:tabLst/>
            </a:pPr>
            <a:r>
              <a:rPr lang="es-ES" kern="1200">
                <a:ea typeface="+mn-ea"/>
                <a:sym typeface="Arial"/>
              </a:rPr>
              <a:t>Los servicios esenciales de la comunidad pueden ser usados en todos los niveles de gobierno, el sector privado, y otros socios para facilitar la coordinación operacional e impulsan respuestas basada en resultados.</a:t>
            </a:r>
          </a:p>
          <a:p>
            <a:pPr marL="381000" lvl="1" indent="-381000" fontAlgn="auto">
              <a:spcBef>
                <a:spcPct val="100000"/>
              </a:spcBef>
              <a:spcAft>
                <a:spcPts val="0"/>
              </a:spcAft>
              <a:buSzPct val="99000"/>
              <a:buFont typeface="Arial"/>
              <a:buChar char="•"/>
              <a:tabLst/>
            </a:pPr>
            <a:r>
              <a:rPr lang="es-ES" kern="1200">
                <a:ea typeface="+mn-ea"/>
                <a:sym typeface="Arial"/>
              </a:rPr>
              <a:t>Los servicios esenciales de la comunidad se evalúan y reevalúan a lo largo de un incidente y ayudan a identificar las acciones de respuesta necesarias en cada período operativo hasta que se logre la estabilización.</a:t>
            </a:r>
            <a:endParaRPr lang="en-US"/>
          </a:p>
        </p:txBody>
      </p:sp>
      <p:pic>
        <p:nvPicPr>
          <p:cNvPr id="8" name="Content Placeholder 7" descr="Respuesta de incidente proceso de solicitud. Una versión accesible de la información de la table está disponible en el Manual de Estudiante y Guía del Instructor.">
            <a:extLst>
              <a:ext uri="{FF2B5EF4-FFF2-40B4-BE49-F238E27FC236}">
                <a16:creationId xmlns:a16="http://schemas.microsoft.com/office/drawing/2014/main" id="{586D4585-2625-42CC-A726-3CE8B089F383}"/>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1645920" y="3668173"/>
            <a:ext cx="5852160" cy="1840992"/>
          </a:xfrm>
          <a:prstGeom prst="rect">
            <a:avLst/>
          </a:prstGeom>
        </p:spPr>
      </p:pic>
      <p:sp>
        <p:nvSpPr>
          <p:cNvPr id="9" name="Slide Number Placeholder 8">
            <a:extLst>
              <a:ext uri="{FF2B5EF4-FFF2-40B4-BE49-F238E27FC236}">
                <a16:creationId xmlns:a16="http://schemas.microsoft.com/office/drawing/2014/main" id="{0940701C-1439-4256-8310-A7A3FCE03D83}"/>
              </a:ext>
            </a:extLst>
          </p:cNvPr>
          <p:cNvSpPr>
            <a:spLocks noGrp="1"/>
          </p:cNvSpPr>
          <p:nvPr>
            <p:ph type="sldNum" sz="quarter" idx="12"/>
          </p:nvPr>
        </p:nvSpPr>
        <p:spPr/>
        <p:txBody>
          <a:bodyPr/>
          <a:lstStyle/>
          <a:p>
            <a:pPr>
              <a:spcBef>
                <a:spcPts val="100"/>
              </a:spcBef>
              <a:buSzPct val="99000"/>
            </a:pPr>
            <a:fld id="{DA14F0D9-F364-4088-9790-8185650DE1A7}" type="slidenum">
              <a:rPr lang="en-US" smtClean="0"/>
              <a:pPr>
                <a:spcBef>
                  <a:spcPts val="100"/>
                </a:spcBef>
                <a:buSzPct val="99000"/>
              </a:pPr>
              <a:t>4</a:t>
            </a:fld>
            <a:endParaRPr lang="en-US"/>
          </a:p>
        </p:txBody>
      </p:sp>
    </p:spTree>
    <p:extLst>
      <p:ext uri="{BB962C8B-B14F-4D97-AF65-F5344CB8AC3E}">
        <p14:creationId xmlns:p14="http://schemas.microsoft.com/office/powerpoint/2010/main" val="342350202"/>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sz="3200" dirty="0"/>
              <a:t>Ejemplos: Servicios esenciales y sus impactos en otros aspectos de una comunidad</a:t>
            </a:r>
            <a:endParaRPr lang="en-US" sz="3200" dirty="0"/>
          </a:p>
        </p:txBody>
      </p:sp>
      <p:sp>
        <p:nvSpPr>
          <p:cNvPr id="3" name="Content Placeholder 2">
            <a:extLst>
              <a:ext uri="{FF2B5EF4-FFF2-40B4-BE49-F238E27FC236}">
                <a16:creationId xmlns:a16="http://schemas.microsoft.com/office/drawing/2014/main" id="{30670A1A-D75D-4C12-9451-3395BEB9E097}"/>
              </a:ext>
            </a:extLst>
          </p:cNvPr>
          <p:cNvSpPr>
            <a:spLocks noGrp="1"/>
          </p:cNvSpPr>
          <p:nvPr>
            <p:ph idx="1"/>
          </p:nvPr>
        </p:nvSpPr>
        <p:spPr/>
        <p:txBody>
          <a:bodyPr>
            <a:normAutofit fontScale="40000" lnSpcReduction="20000"/>
          </a:bodyPr>
          <a:lstStyle/>
          <a:p>
            <a:pPr fontAlgn="auto">
              <a:spcBef>
                <a:spcPct val="100000"/>
              </a:spcBef>
              <a:buSzPct val="99000"/>
              <a:tabLst/>
            </a:pPr>
            <a:r>
              <a:rPr lang="es-ES" kern="1200">
                <a:sym typeface="Arial"/>
              </a:rPr>
              <a:t>Los servicios esenciales no cubren directamente todos los aspectos importantes de la vida comunitaria que puede ser afectada por un incidente, pero son seguido la causa principal de impactos a otros servicios. </a:t>
            </a:r>
          </a:p>
          <a:p>
            <a:pPr fontAlgn="auto">
              <a:spcBef>
                <a:spcPct val="100000"/>
              </a:spcBef>
              <a:buSzPct val="99000"/>
              <a:tabLst/>
            </a:pPr>
            <a:r>
              <a:rPr lang="es-ES" b="1" kern="1200">
                <a:sym typeface="Arial"/>
              </a:rPr>
              <a:t>Ejemplos de impactos en servicios financieros después de una interrupción a los servicios esenciales de la comunidad. </a:t>
            </a:r>
            <a:endParaRPr lang="es-ES" kern="1200">
              <a:sym typeface="Arial"/>
            </a:endParaRPr>
          </a:p>
          <a:p>
            <a:pPr fontAlgn="auto">
              <a:spcBef>
                <a:spcPct val="100000"/>
              </a:spcBef>
              <a:buSzPct val="99000"/>
              <a:tabLst/>
            </a:pPr>
            <a:r>
              <a:rPr lang="es-ES" kern="1200">
                <a:sym typeface="Arial"/>
              </a:rPr>
              <a:t>Un tornado ha causado una devastación masiva en un pueblo rural. Entre los impactos mas grandes a los servicios esenciales de la comunidad es la inhabilidad de la comunidad a tener acceso a dinero.</a:t>
            </a:r>
          </a:p>
          <a:p>
            <a:pPr marL="381000" lvl="1" indent="-381000" fontAlgn="auto">
              <a:spcBef>
                <a:spcPct val="100000"/>
              </a:spcBef>
              <a:buSzPct val="99000"/>
              <a:buFont typeface="Arial"/>
              <a:buChar char="•"/>
              <a:tabLst/>
            </a:pPr>
            <a:r>
              <a:rPr lang="es-ES" kern="1200">
                <a:ea typeface="+mn-ea"/>
                <a:sym typeface="Arial"/>
              </a:rPr>
              <a:t>Cortes de energía han mantenido a varios sucursales bancarias cerradas y los cajeros automáticos inoperables, y comerciantes que están abiertos a pesar de los cortes de energía solamente pueden aceptar transacciones de dinero en efectivo.</a:t>
            </a:r>
          </a:p>
          <a:p>
            <a:pPr marL="381000" lvl="1" indent="-381000" fontAlgn="auto">
              <a:spcBef>
                <a:spcPct val="100000"/>
              </a:spcBef>
              <a:buSzPct val="99000"/>
              <a:buFont typeface="Arial"/>
              <a:buChar char="•"/>
              <a:tabLst/>
            </a:pPr>
            <a:r>
              <a:rPr lang="es-ES" kern="1200">
                <a:ea typeface="+mn-ea"/>
                <a:sym typeface="Arial"/>
              </a:rPr>
              <a:t>Unos comerciantes, cajeros automáticos, y sucursales bancarias ya están abiertas y tienen energía a través de la red y energía del generador. Sin embargo, cortes de comunicaciones impiden que ellos utilicen los sistemas para procesar una transacción electrónica. </a:t>
            </a:r>
          </a:p>
          <a:p>
            <a:pPr marL="381000" lvl="1" indent="-381000" fontAlgn="auto">
              <a:spcBef>
                <a:spcPct val="100000"/>
              </a:spcBef>
              <a:buSzPct val="99000"/>
              <a:buFont typeface="Arial"/>
              <a:buChar char="•"/>
              <a:tabLst/>
            </a:pPr>
            <a:r>
              <a:rPr lang="es-ES" kern="1200">
                <a:ea typeface="+mn-ea"/>
                <a:sym typeface="Arial"/>
              </a:rPr>
              <a:t>Cuestiones de transporte (calles cerradas o bloqueos) limitan la habilidad de sobrevivientes para viajar a los comerciantes limitados, locaciones de cajeros automáticos, y sucursales bancarias en el área, al igual que la habilidad de socorristas para proporcionar bienes para estabilizar infraestructura crítica. </a:t>
            </a:r>
          </a:p>
          <a:p>
            <a:pPr>
              <a:spcBef>
                <a:spcPct val="100000"/>
              </a:spcBef>
              <a:buSzPct val="99000"/>
            </a:pPr>
            <a:r>
              <a:rPr lang="es-ES" kern="1200">
                <a:sym typeface="Arial"/>
              </a:rPr>
              <a:t>Estos efectos cumulativos, aunque increíblemente disruptivos a la comunidad son causados por una confluencia de impactos a servicios esenciales específicos. Utilizando el marco y el análisis de la causa de impactos principales de los servicios esenciales de la comunidad, los manejadores de emergencias evaluaron que los factores mas grandes que restringen a la comunidad a tener acceso al dinero son el poder, transporte, y comunicaciones. Un manejador de emergencia local puede ayudar a la situación por considerar opciones, como por ejemplo el despeje de una ruta priorizada para el acceso de emergencia a los equipos de energía y comunicaciones, generadores temporales de energía, o despliegue de torres celular móvil, para establecer conectividad hasta que otra infraestructura sea restaurada. </a:t>
            </a:r>
            <a:endParaRPr lang="en-US"/>
          </a:p>
        </p:txBody>
      </p:sp>
      <p:sp>
        <p:nvSpPr>
          <p:cNvPr id="6" name="Slide Number Placeholder 5">
            <a:extLst>
              <a:ext uri="{FF2B5EF4-FFF2-40B4-BE49-F238E27FC236}">
                <a16:creationId xmlns:a16="http://schemas.microsoft.com/office/drawing/2014/main" id="{64DC30E2-CE28-475C-8FCB-0695CD0F669F}"/>
              </a:ext>
            </a:extLst>
          </p:cNvPr>
          <p:cNvSpPr>
            <a:spLocks noGrp="1"/>
          </p:cNvSpPr>
          <p:nvPr>
            <p:ph type="sldNum" sz="quarter" idx="12"/>
          </p:nvPr>
        </p:nvSpPr>
        <p:spPr/>
        <p:txBody>
          <a:bodyPr/>
          <a:lstStyle/>
          <a:p>
            <a:pPr>
              <a:spcBef>
                <a:spcPts val="100"/>
              </a:spcBef>
              <a:buSzPct val="99000"/>
            </a:pPr>
            <a:fld id="{DA14F0D9-F364-4088-9790-8185650DE1A7}" type="slidenum">
              <a:rPr lang="en-US" smtClean="0"/>
              <a:pPr>
                <a:spcBef>
                  <a:spcPts val="100"/>
                </a:spcBef>
                <a:buSzPct val="99000"/>
              </a:pPr>
              <a:t>5</a:t>
            </a:fld>
            <a:endParaRPr lang="en-US"/>
          </a:p>
        </p:txBody>
      </p:sp>
    </p:spTree>
    <p:extLst>
      <p:ext uri="{BB962C8B-B14F-4D97-AF65-F5344CB8AC3E}">
        <p14:creationId xmlns:p14="http://schemas.microsoft.com/office/powerpoint/2010/main" val="285315656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Capacidades básicas</a:t>
            </a:r>
          </a:p>
        </p:txBody>
      </p:sp>
      <p:sp>
        <p:nvSpPr>
          <p:cNvPr id="3" name="Content Placeholder 2">
            <a:extLst>
              <a:ext uri="{FF2B5EF4-FFF2-40B4-BE49-F238E27FC236}">
                <a16:creationId xmlns:a16="http://schemas.microsoft.com/office/drawing/2014/main" id="{CDC8052D-5B76-4D2B-8CB2-788B4D1B9AB9}"/>
              </a:ext>
            </a:extLst>
          </p:cNvPr>
          <p:cNvSpPr>
            <a:spLocks noGrp="1"/>
          </p:cNvSpPr>
          <p:nvPr>
            <p:ph idx="1"/>
          </p:nvPr>
        </p:nvSpPr>
        <p:spPr/>
        <p:txBody>
          <a:bodyPr>
            <a:normAutofit fontScale="77500" lnSpcReduction="20000"/>
          </a:bodyPr>
          <a:lstStyle/>
          <a:p>
            <a:pPr fontAlgn="auto">
              <a:spcBef>
                <a:spcPct val="100000"/>
              </a:spcBef>
              <a:spcAft>
                <a:spcPts val="0"/>
              </a:spcAft>
              <a:buSzPct val="99000"/>
              <a:tabLst/>
            </a:pPr>
            <a:r>
              <a:rPr lang="es-ES" kern="1200">
                <a:sym typeface="Arial"/>
              </a:rPr>
              <a:t>Las capacidades básicas de respuesta son funciones o actividades que generalmente deben ser cumplidas en una respuesta de incidente sin importar cuales niveles de gobierno estén involucrados.</a:t>
            </a:r>
          </a:p>
          <a:p>
            <a:pPr fontAlgn="auto">
              <a:spcBef>
                <a:spcPct val="100000"/>
              </a:spcBef>
              <a:spcAft>
                <a:spcPts val="0"/>
              </a:spcAft>
              <a:buSzPct val="99000"/>
              <a:tabLst/>
            </a:pPr>
            <a:r>
              <a:rPr lang="es-ES" kern="1200">
                <a:sym typeface="Arial"/>
              </a:rPr>
              <a:t>Usando e implementando las capacidades básicas es lo que nosotros como nación requerimos para poder tratar con los riesgos que enfrentamos.</a:t>
            </a:r>
          </a:p>
          <a:p>
            <a:pPr fontAlgn="auto">
              <a:spcBef>
                <a:spcPct val="100000"/>
              </a:spcBef>
              <a:spcAft>
                <a:spcPts val="0"/>
              </a:spcAft>
              <a:buSzPct val="99000"/>
              <a:tabLst/>
            </a:pPr>
            <a:r>
              <a:rPr lang="es-ES" kern="1200">
                <a:sym typeface="Arial"/>
              </a:rPr>
              <a:t>Cuando vemos las capacidades básicas de respuesta, notará que tres capacidades básicas afectan todas las cinco áreas de misión: planificación, información publica y advertencia, y coordinación operacional. Estos ayudan a unificar las áreas de misión y en muchas maneras son necesarias para el éxito de las capacidades básicas restantes.</a:t>
            </a:r>
            <a:endParaRPr lang="en-US"/>
          </a:p>
        </p:txBody>
      </p:sp>
      <p:sp>
        <p:nvSpPr>
          <p:cNvPr id="6" name="Slide Number Placeholder 5">
            <a:extLst>
              <a:ext uri="{FF2B5EF4-FFF2-40B4-BE49-F238E27FC236}">
                <a16:creationId xmlns:a16="http://schemas.microsoft.com/office/drawing/2014/main" id="{86C7E749-35BC-42B3-998F-AC7566F17EA9}"/>
              </a:ext>
            </a:extLst>
          </p:cNvPr>
          <p:cNvSpPr>
            <a:spLocks noGrp="1"/>
          </p:cNvSpPr>
          <p:nvPr>
            <p:ph type="sldNum" sz="quarter" idx="12"/>
          </p:nvPr>
        </p:nvSpPr>
        <p:spPr/>
        <p:txBody>
          <a:bodyPr/>
          <a:lstStyle/>
          <a:p>
            <a:pPr>
              <a:spcBef>
                <a:spcPts val="100"/>
              </a:spcBef>
              <a:buSzPct val="99000"/>
            </a:pPr>
            <a:fld id="{DA14F0D9-F364-4088-9790-8185650DE1A7}" type="slidenum">
              <a:rPr lang="en-US" smtClean="0"/>
              <a:pPr>
                <a:spcBef>
                  <a:spcPts val="100"/>
                </a:spcBef>
                <a:buSzPct val="99000"/>
              </a:pPr>
              <a:t>6</a:t>
            </a:fld>
            <a:endParaRPr lang="en-US"/>
          </a:p>
        </p:txBody>
      </p:sp>
    </p:spTree>
    <p:extLst>
      <p:ext uri="{BB962C8B-B14F-4D97-AF65-F5344CB8AC3E}">
        <p14:creationId xmlns:p14="http://schemas.microsoft.com/office/powerpoint/2010/main" val="199590471"/>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Capacidades transversales </a:t>
            </a:r>
          </a:p>
        </p:txBody>
      </p:sp>
      <p:sp>
        <p:nvSpPr>
          <p:cNvPr id="3" name="Content Placeholder 2">
            <a:extLst>
              <a:ext uri="{FF2B5EF4-FFF2-40B4-BE49-F238E27FC236}">
                <a16:creationId xmlns:a16="http://schemas.microsoft.com/office/drawing/2014/main" id="{373312AF-75C0-4127-A62F-40EAB92A4F75}"/>
              </a:ext>
            </a:extLst>
          </p:cNvPr>
          <p:cNvSpPr>
            <a:spLocks noGrp="1"/>
          </p:cNvSpPr>
          <p:nvPr>
            <p:ph sz="quarter" idx="13"/>
          </p:nvPr>
        </p:nvSpPr>
        <p:spPr/>
        <p:txBody>
          <a:bodyPr>
            <a:normAutofit fontScale="70000" lnSpcReduction="20000"/>
          </a:bodyPr>
          <a:lstStyle/>
          <a:p>
            <a:pPr fontAlgn="auto">
              <a:spcBef>
                <a:spcPct val="100000"/>
              </a:spcBef>
              <a:spcAft>
                <a:spcPts val="0"/>
              </a:spcAft>
              <a:buSzPct val="99000"/>
              <a:tabLst/>
            </a:pPr>
            <a:r>
              <a:rPr lang="es-ES" kern="1200">
                <a:sym typeface="Arial"/>
              </a:rPr>
              <a:t>Tres capacidades básicas de respuesta abarcan las cinco áreas de misión. Lea más sobre cada uno en su manual del estudiante.</a:t>
            </a:r>
          </a:p>
          <a:p>
            <a:pPr fontAlgn="auto">
              <a:spcBef>
                <a:spcPct val="100000"/>
              </a:spcBef>
              <a:spcAft>
                <a:spcPts val="0"/>
              </a:spcAft>
              <a:buSzPct val="99000"/>
              <a:tabLst/>
            </a:pPr>
            <a:r>
              <a:rPr lang="es-ES" kern="1200">
                <a:sym typeface="Arial"/>
              </a:rPr>
              <a:t>Las capacidades básicas transversales son esenciales para el éxito de las otras capacidades centrales. Ayudan a unificar las cinco áreas de misión y a establecer unidad de esfuerzo entre todos los involucrados en el área de misión de respuesta. </a:t>
            </a:r>
            <a:endParaRPr lang="en-US"/>
          </a:p>
        </p:txBody>
      </p:sp>
      <p:pic>
        <p:nvPicPr>
          <p:cNvPr id="8" name="Content Placeholder 7" descr="Capacidades fundamentales comunes: planificación, información y advertencia publica, y coordinación operacional cruza sobre prevención, protecciones, mitigación, respuesta, y recuperación. ">
            <a:extLst>
              <a:ext uri="{FF2B5EF4-FFF2-40B4-BE49-F238E27FC236}">
                <a16:creationId xmlns:a16="http://schemas.microsoft.com/office/drawing/2014/main" id="{7AD330E9-B25B-44C8-8DE6-165CF0AF358C}"/>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3451356" y="3471863"/>
            <a:ext cx="2241287" cy="2233612"/>
          </a:xfrm>
          <a:prstGeom prst="rect">
            <a:avLst/>
          </a:prstGeom>
        </p:spPr>
      </p:pic>
      <p:sp>
        <p:nvSpPr>
          <p:cNvPr id="9" name="Slide Number Placeholder 8">
            <a:extLst>
              <a:ext uri="{FF2B5EF4-FFF2-40B4-BE49-F238E27FC236}">
                <a16:creationId xmlns:a16="http://schemas.microsoft.com/office/drawing/2014/main" id="{1AB71BBB-D9A2-4A43-9A52-EA938AC32B99}"/>
              </a:ext>
            </a:extLst>
          </p:cNvPr>
          <p:cNvSpPr>
            <a:spLocks noGrp="1"/>
          </p:cNvSpPr>
          <p:nvPr>
            <p:ph type="sldNum" sz="quarter" idx="12"/>
          </p:nvPr>
        </p:nvSpPr>
        <p:spPr/>
        <p:txBody>
          <a:bodyPr/>
          <a:lstStyle/>
          <a:p>
            <a:pPr>
              <a:spcBef>
                <a:spcPts val="100"/>
              </a:spcBef>
              <a:buSzPct val="99000"/>
            </a:pPr>
            <a:fld id="{DA14F0D9-F364-4088-9790-8185650DE1A7}" type="slidenum">
              <a:rPr lang="en-US" smtClean="0"/>
              <a:pPr>
                <a:spcBef>
                  <a:spcPts val="100"/>
                </a:spcBef>
                <a:buSzPct val="99000"/>
              </a:pPr>
              <a:t>7</a:t>
            </a:fld>
            <a:endParaRPr lang="en-US"/>
          </a:p>
        </p:txBody>
      </p:sp>
    </p:spTree>
    <p:extLst>
      <p:ext uri="{BB962C8B-B14F-4D97-AF65-F5344CB8AC3E}">
        <p14:creationId xmlns:p14="http://schemas.microsoft.com/office/powerpoint/2010/main" val="3950353198"/>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s-ES"/>
              <a:t>Capacidad, objetivos, y tareas críticas </a:t>
            </a:r>
            <a:endParaRPr lang="en-US"/>
          </a:p>
        </p:txBody>
      </p:sp>
      <p:sp>
        <p:nvSpPr>
          <p:cNvPr id="8" name="Content Placeholder 7">
            <a:extLst>
              <a:ext uri="{FF2B5EF4-FFF2-40B4-BE49-F238E27FC236}">
                <a16:creationId xmlns:a16="http://schemas.microsoft.com/office/drawing/2014/main" id="{C59A0E49-E3C0-4087-921B-0E373401F97D}"/>
              </a:ext>
            </a:extLst>
          </p:cNvPr>
          <p:cNvSpPr>
            <a:spLocks noGrp="1"/>
          </p:cNvSpPr>
          <p:nvPr>
            <p:ph sz="quarter" idx="13"/>
          </p:nvPr>
        </p:nvSpPr>
        <p:spPr/>
        <p:txBody>
          <a:bodyPr>
            <a:normAutofit fontScale="77500" lnSpcReduction="20000"/>
          </a:bodyPr>
          <a:lstStyle/>
          <a:p>
            <a:pPr>
              <a:spcBef>
                <a:spcPct val="100000"/>
              </a:spcBef>
              <a:buSzPct val="99000"/>
            </a:pPr>
            <a:r>
              <a:rPr lang="es-ES" kern="1200">
                <a:sym typeface="Arial"/>
              </a:rPr>
              <a:t>Hay 12 capacidades básicas más que son específicas para la respuesta. Lea sobre cada una en su manual de estudiante. </a:t>
            </a:r>
            <a:endParaRPr lang="en-US"/>
          </a:p>
        </p:txBody>
      </p:sp>
      <p:pic>
        <p:nvPicPr>
          <p:cNvPr id="10" name="Content Placeholder 9" descr="Servicios del manejo de incendios; sistemas de infraestructura; servicios de cuidado en masa; operaciones de búsqueda y rescate en masa; seguridad, protección, y cumplimiento de ley en el sitio; comunicaciones operacionales; manejo de cadena de suministros y logística; salud pública, cuidado médico, y servicios de emergencia médica; y conocimiento de la situación. ">
            <a:extLst>
              <a:ext uri="{FF2B5EF4-FFF2-40B4-BE49-F238E27FC236}">
                <a16:creationId xmlns:a16="http://schemas.microsoft.com/office/drawing/2014/main" id="{8C10BA7E-BB95-4A8C-8287-631E8888AE38}"/>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2597630" y="2057400"/>
            <a:ext cx="3948739" cy="3648075"/>
          </a:xfrm>
          <a:prstGeom prst="rect">
            <a:avLst/>
          </a:prstGeom>
        </p:spPr>
      </p:pic>
      <p:sp>
        <p:nvSpPr>
          <p:cNvPr id="11" name="Slide Number Placeholder 10">
            <a:extLst>
              <a:ext uri="{FF2B5EF4-FFF2-40B4-BE49-F238E27FC236}">
                <a16:creationId xmlns:a16="http://schemas.microsoft.com/office/drawing/2014/main" id="{A53594FB-C609-497F-9AFA-E4219FCA0818}"/>
              </a:ext>
            </a:extLst>
          </p:cNvPr>
          <p:cNvSpPr>
            <a:spLocks noGrp="1"/>
          </p:cNvSpPr>
          <p:nvPr>
            <p:ph type="sldNum" sz="quarter" idx="12"/>
          </p:nvPr>
        </p:nvSpPr>
        <p:spPr/>
        <p:txBody>
          <a:bodyPr/>
          <a:lstStyle/>
          <a:p>
            <a:pPr>
              <a:spcBef>
                <a:spcPts val="100"/>
              </a:spcBef>
              <a:buSzPct val="99000"/>
            </a:pPr>
            <a:fld id="{DA14F0D9-F364-4088-9790-8185650DE1A7}" type="slidenum">
              <a:rPr lang="en-US" smtClean="0"/>
              <a:pPr>
                <a:spcBef>
                  <a:spcPts val="100"/>
                </a:spcBef>
                <a:buSzPct val="99000"/>
              </a:pPr>
              <a:t>8</a:t>
            </a:fld>
            <a:endParaRPr lang="en-US"/>
          </a:p>
        </p:txBody>
      </p:sp>
    </p:spTree>
    <p:extLst>
      <p:ext uri="{BB962C8B-B14F-4D97-AF65-F5344CB8AC3E}">
        <p14:creationId xmlns:p14="http://schemas.microsoft.com/office/powerpoint/2010/main" val="2482752751"/>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Repaso de conocimientos 1</a:t>
            </a:r>
          </a:p>
        </p:txBody>
      </p:sp>
      <p:sp>
        <p:nvSpPr>
          <p:cNvPr id="3" name="Content Placeholder 2">
            <a:extLst>
              <a:ext uri="{FF2B5EF4-FFF2-40B4-BE49-F238E27FC236}">
                <a16:creationId xmlns:a16="http://schemas.microsoft.com/office/drawing/2014/main" id="{123C1CD8-74AD-48C3-9AC7-656D72EDB507}"/>
              </a:ext>
            </a:extLst>
          </p:cNvPr>
          <p:cNvSpPr>
            <a:spLocks noGrp="1"/>
          </p:cNvSpPr>
          <p:nvPr>
            <p:ph idx="1"/>
          </p:nvPr>
        </p:nvSpPr>
        <p:spPr/>
        <p:txBody>
          <a:bodyPr>
            <a:normAutofit fontScale="55000" lnSpcReduction="20000"/>
          </a:bodyPr>
          <a:lstStyle/>
          <a:p>
            <a:pPr fontAlgn="auto">
              <a:spcBef>
                <a:spcPct val="100000"/>
              </a:spcBef>
              <a:buSzPct val="99000"/>
              <a:tabLst/>
            </a:pPr>
            <a:r>
              <a:rPr lang="es-ES" kern="1200">
                <a:sym typeface="Arial"/>
              </a:rPr>
              <a:t>Todos los 7 servicios esenciales de la comunidad representan los servicios más básicos.</a:t>
            </a:r>
          </a:p>
          <a:p>
            <a:pPr fontAlgn="auto">
              <a:spcBef>
                <a:spcPct val="100000"/>
              </a:spcBef>
              <a:buSzPct val="99000"/>
              <a:tabLst/>
            </a:pPr>
            <a:r>
              <a:rPr lang="es-ES" kern="1200">
                <a:sym typeface="Arial"/>
              </a:rPr>
              <a:t>En grupos, describe el tipo de servicios representados por cada servicio esencial de la comunidad. </a:t>
            </a:r>
          </a:p>
          <a:p>
            <a:pPr marL="381000" lvl="1" indent="-381000" fontAlgn="auto">
              <a:spcBef>
                <a:spcPct val="100000"/>
              </a:spcBef>
              <a:buSzPct val="99000"/>
              <a:buFont typeface="Arial"/>
              <a:buAutoNum type="arabicPeriod"/>
              <a:tabLst/>
            </a:pPr>
            <a:r>
              <a:rPr lang="es-ES" kern="1200">
                <a:ea typeface="+mn-ea"/>
                <a:sym typeface="Arial"/>
              </a:rPr>
              <a:t>Seguridad</a:t>
            </a:r>
          </a:p>
          <a:p>
            <a:pPr marL="381000" lvl="1" indent="-381000" fontAlgn="auto">
              <a:spcBef>
                <a:spcPct val="100000"/>
              </a:spcBef>
              <a:buSzPct val="99000"/>
              <a:buFont typeface="Arial"/>
              <a:buAutoNum type="arabicPeriod"/>
              <a:tabLst/>
            </a:pPr>
            <a:r>
              <a:rPr lang="es-ES" kern="1200">
                <a:ea typeface="+mn-ea"/>
                <a:sym typeface="Arial"/>
              </a:rPr>
              <a:t>Comida, agua, y refugio</a:t>
            </a:r>
          </a:p>
          <a:p>
            <a:pPr marL="381000" lvl="1" indent="-381000" fontAlgn="auto">
              <a:spcBef>
                <a:spcPct val="100000"/>
              </a:spcBef>
              <a:buSzPct val="99000"/>
              <a:buFont typeface="Arial"/>
              <a:buAutoNum type="arabicPeriod"/>
              <a:tabLst/>
            </a:pPr>
            <a:r>
              <a:rPr lang="es-ES" kern="1200">
                <a:ea typeface="+mn-ea"/>
                <a:sym typeface="Arial"/>
              </a:rPr>
              <a:t>Salud y servicios médicos </a:t>
            </a:r>
          </a:p>
          <a:p>
            <a:pPr marL="381000" lvl="1" indent="-381000" fontAlgn="auto">
              <a:spcBef>
                <a:spcPct val="100000"/>
              </a:spcBef>
              <a:buSzPct val="99000"/>
              <a:buFont typeface="Arial"/>
              <a:buAutoNum type="arabicPeriod"/>
              <a:tabLst/>
            </a:pPr>
            <a:r>
              <a:rPr lang="es-ES" kern="1200">
                <a:ea typeface="+mn-ea"/>
                <a:sym typeface="Arial"/>
              </a:rPr>
              <a:t>Energía (electricidad y combustible)</a:t>
            </a:r>
          </a:p>
          <a:p>
            <a:pPr marL="381000" lvl="1" indent="-381000" fontAlgn="auto">
              <a:spcBef>
                <a:spcPct val="100000"/>
              </a:spcBef>
              <a:buSzPct val="99000"/>
              <a:buFont typeface="Arial"/>
              <a:buAutoNum type="arabicPeriod"/>
              <a:tabLst/>
            </a:pPr>
            <a:r>
              <a:rPr lang="es-ES" kern="1200">
                <a:ea typeface="+mn-ea"/>
                <a:sym typeface="Arial"/>
              </a:rPr>
              <a:t>Comunicaciones</a:t>
            </a:r>
          </a:p>
          <a:p>
            <a:pPr marL="381000" lvl="1" indent="-381000" fontAlgn="auto">
              <a:spcBef>
                <a:spcPct val="100000"/>
              </a:spcBef>
              <a:buSzPct val="99000"/>
              <a:buFont typeface="Arial"/>
              <a:buAutoNum type="arabicPeriod"/>
              <a:tabLst/>
            </a:pPr>
            <a:r>
              <a:rPr lang="es-ES" kern="1200">
                <a:ea typeface="+mn-ea"/>
                <a:sym typeface="Arial"/>
              </a:rPr>
              <a:t>Transporte </a:t>
            </a:r>
          </a:p>
          <a:p>
            <a:pPr marL="381000" lvl="1" indent="-381000" fontAlgn="auto">
              <a:spcBef>
                <a:spcPct val="100000"/>
              </a:spcBef>
              <a:buSzPct val="99000"/>
              <a:buFont typeface="Arial"/>
              <a:buAutoNum type="arabicPeriod"/>
              <a:tabLst/>
            </a:pPr>
            <a:r>
              <a:rPr lang="es-ES" kern="1200">
                <a:ea typeface="+mn-ea"/>
                <a:sym typeface="Arial"/>
              </a:rPr>
              <a:t>Materiales peligrosos</a:t>
            </a:r>
          </a:p>
          <a:p>
            <a:pPr>
              <a:spcBef>
                <a:spcPct val="100000"/>
              </a:spcBef>
              <a:buSzPct val="99000"/>
            </a:pPr>
            <a:r>
              <a:rPr lang="es-ES" kern="1200">
                <a:sym typeface="Arial"/>
              </a:rPr>
              <a:t>Esté preparado para discutir tu respuesta. </a:t>
            </a:r>
            <a:endParaRPr lang="en-US"/>
          </a:p>
        </p:txBody>
      </p:sp>
      <p:sp>
        <p:nvSpPr>
          <p:cNvPr id="6" name="Slide Number Placeholder 5">
            <a:extLst>
              <a:ext uri="{FF2B5EF4-FFF2-40B4-BE49-F238E27FC236}">
                <a16:creationId xmlns:a16="http://schemas.microsoft.com/office/drawing/2014/main" id="{21337F2C-9D78-4B40-82A9-AB94B1F6FC9B}"/>
              </a:ext>
            </a:extLst>
          </p:cNvPr>
          <p:cNvSpPr>
            <a:spLocks noGrp="1"/>
          </p:cNvSpPr>
          <p:nvPr>
            <p:ph type="sldNum" sz="quarter" idx="12"/>
          </p:nvPr>
        </p:nvSpPr>
        <p:spPr/>
        <p:txBody>
          <a:bodyPr/>
          <a:lstStyle/>
          <a:p>
            <a:pPr>
              <a:spcBef>
                <a:spcPts val="100"/>
              </a:spcBef>
              <a:buSzPct val="99000"/>
            </a:pPr>
            <a:fld id="{DA14F0D9-F364-4088-9790-8185650DE1A7}" type="slidenum">
              <a:rPr lang="en-US" smtClean="0"/>
              <a:pPr>
                <a:spcBef>
                  <a:spcPts val="100"/>
                </a:spcBef>
                <a:buSzPct val="99000"/>
              </a:pPr>
              <a:t>9</a:t>
            </a:fld>
            <a:endParaRPr lang="en-US"/>
          </a:p>
        </p:txBody>
      </p:sp>
    </p:spTree>
    <p:extLst>
      <p:ext uri="{BB962C8B-B14F-4D97-AF65-F5344CB8AC3E}">
        <p14:creationId xmlns:p14="http://schemas.microsoft.com/office/powerpoint/2010/main" val="101501497"/>
      </p:ext>
    </p:extLst>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6.potx" id="{87FA236F-5E7C-4F8D-BD1E-D26C03F4BCD1}" vid="{D5C7932F-4394-40C8-ABE7-3049CD3103A1}"/>
    </a:ext>
  </a:extLst>
</a:theme>
</file>

<file path=docProps/app.xml><?xml version="1.0" encoding="utf-8"?>
<Properties xmlns="http://schemas.openxmlformats.org/officeDocument/2006/extended-properties" xmlns:vt="http://schemas.openxmlformats.org/officeDocument/2006/docPropsVTypes">
  <Template>EMI_PPT_V7</Template>
  <TotalTime>0</TotalTime>
  <Words>1430</Words>
  <Application>Microsoft Office PowerPoint</Application>
  <PresentationFormat>On-screen Show (4:3)</PresentationFormat>
  <Paragraphs>89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Times New Roman</vt:lpstr>
      <vt:lpstr>Wingdings</vt:lpstr>
      <vt:lpstr>EMI_PPT</vt:lpstr>
      <vt:lpstr>Descripción general de la lección</vt:lpstr>
      <vt:lpstr>Servicios esenciales de la comunidad</vt:lpstr>
      <vt:lpstr>Servicios esenciales de la comunidad, continuación</vt:lpstr>
      <vt:lpstr>Los servicios esenciales impulsan la respuesta</vt:lpstr>
      <vt:lpstr>Ejemplos: Servicios esenciales y sus impactos en otros aspectos de una comunidad</vt:lpstr>
      <vt:lpstr>Capacidades básicas</vt:lpstr>
      <vt:lpstr>Capacidades transversales </vt:lpstr>
      <vt:lpstr>Capacidad, objetivos, y tareas críticas </vt:lpstr>
      <vt:lpstr>Repaso de conocimientos 1</vt:lpstr>
      <vt:lpstr>Integración: Respuesta de capacidades básicas y áreas de misión </vt:lpstr>
      <vt:lpstr>Relación a otras capacidades básicas</vt:lpstr>
      <vt:lpstr>Repaso de conocimientos 2</vt:lpstr>
      <vt:lpstr>Repaso de conocimientos 3</vt:lpstr>
      <vt:lpstr>Resumen de la lección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2021-09-02T17:12:51Z</dcterms:created>
  <dcterms:modified xsi:type="dcterms:W3CDTF">2021-09-02T18:33:01Z</dcterms:modified>
</cp:coreProperties>
</file>